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4"/>
  </p:sldMasterIdLst>
  <p:notesMasterIdLst>
    <p:notesMasterId r:id="rId21"/>
  </p:notesMasterIdLst>
  <p:handoutMasterIdLst>
    <p:handoutMasterId r:id="rId22"/>
  </p:handoutMasterIdLst>
  <p:sldIdLst>
    <p:sldId id="459" r:id="rId5"/>
    <p:sldId id="473" r:id="rId6"/>
    <p:sldId id="458" r:id="rId7"/>
    <p:sldId id="474" r:id="rId8"/>
    <p:sldId id="460" r:id="rId9"/>
    <p:sldId id="461" r:id="rId10"/>
    <p:sldId id="464" r:id="rId11"/>
    <p:sldId id="465" r:id="rId12"/>
    <p:sldId id="466" r:id="rId13"/>
    <p:sldId id="467" r:id="rId14"/>
    <p:sldId id="468" r:id="rId15"/>
    <p:sldId id="469" r:id="rId16"/>
    <p:sldId id="470" r:id="rId17"/>
    <p:sldId id="471" r:id="rId18"/>
    <p:sldId id="472" r:id="rId19"/>
    <p:sldId id="25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GAN, Kellie" initials="HK" lastIdx="5" clrIdx="0">
    <p:extLst>
      <p:ext uri="{19B8F6BF-5375-455C-9EA6-DF929625EA0E}">
        <p15:presenceInfo xmlns:p15="http://schemas.microsoft.com/office/powerpoint/2012/main" userId="S::Kellie.HOGAN@Health.gov.au::53dd1435-9524-4edf-8369-3f92fd84d6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E6A"/>
    <a:srgbClr val="F26E3D"/>
    <a:srgbClr val="E6ECF0"/>
    <a:srgbClr val="008A96"/>
    <a:srgbClr val="F1F2F2"/>
    <a:srgbClr val="00B4C4"/>
    <a:srgbClr val="005CAB"/>
    <a:srgbClr val="153A6E"/>
    <a:srgbClr val="0072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27"/>
  </p:normalViewPr>
  <p:slideViewPr>
    <p:cSldViewPr snapToGrid="0" snapToObjects="1">
      <p:cViewPr varScale="1">
        <p:scale>
          <a:sx n="110" d="100"/>
          <a:sy n="110" d="100"/>
        </p:scale>
        <p:origin x="57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96BD2C-675F-EB49-90C0-04BE238EA6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BA457F-96B0-7940-A355-704673CC64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C007C1-EFE5-D647-A9AD-E46E503CBB2C}" type="datetimeFigureOut">
              <a:rPr lang="en-US" smtClean="0"/>
              <a:t>5/19/2022</a:t>
            </a:fld>
            <a:endParaRPr lang="en-US"/>
          </a:p>
        </p:txBody>
      </p:sp>
      <p:sp>
        <p:nvSpPr>
          <p:cNvPr id="4" name="Footer Placeholder 3">
            <a:extLst>
              <a:ext uri="{FF2B5EF4-FFF2-40B4-BE49-F238E27FC236}">
                <a16:creationId xmlns:a16="http://schemas.microsoft.com/office/drawing/2014/main" id="{4AC93EC4-0AFF-BA47-92F6-879424DB28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91E6F3-8DEB-2746-872B-68149DD438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F24250-436E-B84D-848B-317CC4F20292}" type="slidenum">
              <a:rPr lang="en-US" smtClean="0"/>
              <a:t>‹#›</a:t>
            </a:fld>
            <a:endParaRPr lang="en-US"/>
          </a:p>
        </p:txBody>
      </p:sp>
    </p:spTree>
    <p:extLst>
      <p:ext uri="{BB962C8B-B14F-4D97-AF65-F5344CB8AC3E}">
        <p14:creationId xmlns:p14="http://schemas.microsoft.com/office/powerpoint/2010/main" val="2633962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730FA-5F08-DA4E-AAAA-2D71BC162741}"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F9032-5597-3042-A2EA-4E24F1F56884}" type="slidenum">
              <a:rPr lang="en-US" smtClean="0"/>
              <a:t>‹#›</a:t>
            </a:fld>
            <a:endParaRPr lang="en-US"/>
          </a:p>
        </p:txBody>
      </p:sp>
    </p:spTree>
    <p:extLst>
      <p:ext uri="{BB962C8B-B14F-4D97-AF65-F5344CB8AC3E}">
        <p14:creationId xmlns:p14="http://schemas.microsoft.com/office/powerpoint/2010/main" val="367881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AAF9032-5597-3042-A2EA-4E24F1F56884}" type="slidenum">
              <a:rPr lang="en-US">
                <a:solidFill>
                  <a:prstClr val="black"/>
                </a:solidFill>
                <a:latin typeface="Calibri"/>
              </a:rPr>
              <a:pPr defTabSz="931774">
                <a:defRPr/>
              </a:pPr>
              <a:t>1</a:t>
            </a:fld>
            <a:endParaRPr lang="en-US">
              <a:solidFill>
                <a:prstClr val="black"/>
              </a:solidFill>
              <a:latin typeface="Calibri"/>
            </a:endParaRPr>
          </a:p>
        </p:txBody>
      </p:sp>
    </p:spTree>
    <p:extLst>
      <p:ext uri="{BB962C8B-B14F-4D97-AF65-F5344CB8AC3E}">
        <p14:creationId xmlns:p14="http://schemas.microsoft.com/office/powerpoint/2010/main" val="33269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AF9032-5597-3042-A2EA-4E24F1F56884}" type="slidenum">
              <a:rPr lang="en-US" smtClean="0"/>
              <a:t>3</a:t>
            </a:fld>
            <a:endParaRPr lang="en-US"/>
          </a:p>
        </p:txBody>
      </p:sp>
    </p:spTree>
    <p:extLst>
      <p:ext uri="{BB962C8B-B14F-4D97-AF65-F5344CB8AC3E}">
        <p14:creationId xmlns:p14="http://schemas.microsoft.com/office/powerpoint/2010/main" val="786778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AF9032-5597-3042-A2EA-4E24F1F56884}" type="slidenum">
              <a:rPr lang="en-US" smtClean="0"/>
              <a:t>4</a:t>
            </a:fld>
            <a:endParaRPr lang="en-US"/>
          </a:p>
        </p:txBody>
      </p:sp>
    </p:spTree>
    <p:extLst>
      <p:ext uri="{BB962C8B-B14F-4D97-AF65-F5344CB8AC3E}">
        <p14:creationId xmlns:p14="http://schemas.microsoft.com/office/powerpoint/2010/main" val="2626614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AF9032-5597-3042-A2EA-4E24F1F56884}" type="slidenum">
              <a:rPr lang="en-US" smtClean="0"/>
              <a:t>5</a:t>
            </a:fld>
            <a:endParaRPr lang="en-US"/>
          </a:p>
        </p:txBody>
      </p:sp>
    </p:spTree>
    <p:extLst>
      <p:ext uri="{BB962C8B-B14F-4D97-AF65-F5344CB8AC3E}">
        <p14:creationId xmlns:p14="http://schemas.microsoft.com/office/powerpoint/2010/main" val="142821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AF9032-5597-3042-A2EA-4E24F1F56884}" type="slidenum">
              <a:rPr lang="en-US" smtClean="0"/>
              <a:t>6</a:t>
            </a:fld>
            <a:endParaRPr lang="en-US"/>
          </a:p>
        </p:txBody>
      </p:sp>
    </p:spTree>
    <p:extLst>
      <p:ext uri="{BB962C8B-B14F-4D97-AF65-F5344CB8AC3E}">
        <p14:creationId xmlns:p14="http://schemas.microsoft.com/office/powerpoint/2010/main" val="68379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982582" y="2053990"/>
            <a:ext cx="9144000" cy="1512721"/>
          </a:xfrm>
        </p:spPr>
        <p:txBody>
          <a:bodyPr anchor="t">
            <a:normAutofit/>
          </a:bodyPr>
          <a:lstStyle>
            <a:lvl1pPr algn="l">
              <a:defRPr sz="4400" b="1" baseline="0">
                <a:solidFill>
                  <a:schemeClr val="bg1"/>
                </a:solidFill>
                <a:latin typeface="Century Gothic" panose="020B0502020202020204" pitchFamily="34" charset="0"/>
              </a:defRPr>
            </a:lvl1pPr>
          </a:lstStyle>
          <a:p>
            <a:r>
              <a:rPr lang="en-US" dirty="0"/>
              <a:t>PRESENTATION </a:t>
            </a:r>
            <a:br>
              <a:rPr lang="en-US" dirty="0"/>
            </a:br>
            <a:r>
              <a:rPr lang="en-US" dirty="0"/>
              <a:t>TITLE</a:t>
            </a:r>
          </a:p>
        </p:txBody>
      </p:sp>
      <p:sp>
        <p:nvSpPr>
          <p:cNvPr id="3" name="Subtitle 2"/>
          <p:cNvSpPr>
            <a:spLocks noGrp="1"/>
          </p:cNvSpPr>
          <p:nvPr>
            <p:ph type="subTitle" idx="1" hasCustomPrompt="1"/>
          </p:nvPr>
        </p:nvSpPr>
        <p:spPr>
          <a:xfrm>
            <a:off x="982582" y="3602038"/>
            <a:ext cx="9144000" cy="1655762"/>
          </a:xfrm>
        </p:spPr>
        <p:txBody>
          <a:bodyPr>
            <a:normAutofit/>
          </a:bodyPr>
          <a:lstStyle>
            <a:lvl1pPr marL="0" indent="0" algn="l">
              <a:buNone/>
              <a:defRPr sz="30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Tree>
    <p:extLst>
      <p:ext uri="{BB962C8B-B14F-4D97-AF65-F5344CB8AC3E}">
        <p14:creationId xmlns:p14="http://schemas.microsoft.com/office/powerpoint/2010/main" val="165129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6F5A2E-B019-214E-9B99-03C4D6FC9CD0}"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79431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6F5A2E-B019-214E-9B99-03C4D6FC9CD0}"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330151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17" name="Rechteck">
            <a:extLst>
              <a:ext uri="{FF2B5EF4-FFF2-40B4-BE49-F238E27FC236}">
                <a16:creationId xmlns:a16="http://schemas.microsoft.com/office/drawing/2014/main" id="{6CF49973-0A79-E640-907B-D1D840A4B098}"/>
              </a:ext>
            </a:extLst>
          </p:cNvPr>
          <p:cNvSpPr/>
          <p:nvPr userDrawn="1"/>
        </p:nvSpPr>
        <p:spPr>
          <a:xfrm>
            <a:off x="-3837" y="5825430"/>
            <a:ext cx="12200468" cy="1030090"/>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sz="1300" dirty="0">
              <a:latin typeface="Helvetica" charset="0"/>
              <a:ea typeface="Helvetica" charset="0"/>
              <a:cs typeface="Helvetica" charset="0"/>
            </a:endParaRPr>
          </a:p>
        </p:txBody>
      </p:sp>
      <p:sp>
        <p:nvSpPr>
          <p:cNvPr id="5" name="TextBox 4">
            <a:extLst>
              <a:ext uri="{FF2B5EF4-FFF2-40B4-BE49-F238E27FC236}">
                <a16:creationId xmlns:a16="http://schemas.microsoft.com/office/drawing/2014/main" id="{48E73DE4-CDEA-1648-B42B-95ABBC469BE5}"/>
              </a:ext>
            </a:extLst>
          </p:cNvPr>
          <p:cNvSpPr txBox="1"/>
          <p:nvPr userDrawn="1"/>
        </p:nvSpPr>
        <p:spPr>
          <a:xfrm>
            <a:off x="3745523" y="2737338"/>
            <a:ext cx="0" cy="0"/>
          </a:xfrm>
          <a:prstGeom prst="rect">
            <a:avLst/>
          </a:prstGeom>
        </p:spPr>
        <p:txBody>
          <a:bodyPr wrap="none" lIns="22860" tIns="22860" rIns="22860" bIns="22860" rtlCol="0" anchor="ctr">
            <a:noAutofit/>
          </a:bodyPr>
          <a:lstStyle/>
          <a:p>
            <a:pPr algn="l"/>
            <a:endParaRPr lang="en-US" sz="1300" dirty="0" err="1">
              <a:solidFill>
                <a:schemeClr val="tx1"/>
              </a:solidFill>
              <a:latin typeface="+mn-lt"/>
              <a:ea typeface="Helvetica Neue" charset="0"/>
              <a:cs typeface="Helvetica Neue" charset="0"/>
            </a:endParaRPr>
          </a:p>
        </p:txBody>
      </p:sp>
    </p:spTree>
    <p:extLst>
      <p:ext uri="{BB962C8B-B14F-4D97-AF65-F5344CB8AC3E}">
        <p14:creationId xmlns:p14="http://schemas.microsoft.com/office/powerpoint/2010/main" val="309717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Silver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035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itonTitlePage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819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09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6F5A2E-B019-214E-9B99-03C4D6FC9CD0}"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1870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6F5A2E-B019-214E-9B99-03C4D6FC9CD0}"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189903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6F5A2E-B019-214E-9B99-03C4D6FC9CD0}" type="datetimeFigureOut">
              <a:rPr lang="en-US" smtClean="0"/>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3767429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6F5A2E-B019-214E-9B99-03C4D6FC9CD0}" type="datetimeFigureOut">
              <a:rPr lang="en-US" smtClean="0"/>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202730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F5A2E-B019-214E-9B99-03C4D6FC9CD0}" type="datetimeFigureOut">
              <a:rPr lang="en-US" smtClean="0"/>
              <a:t>5/19/2022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2160234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6F5A2E-B019-214E-9B99-03C4D6FC9CD0}"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24018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6F5A2E-B019-214E-9B99-03C4D6FC9CD0}" type="datetimeFigureOut">
              <a:rPr lang="en-AU" noProof="0" smtClean="0"/>
              <a:t>19/05/2022</a:t>
            </a:fld>
            <a:endParaRPr lang="en-AU" noProof="0"/>
          </a:p>
        </p:txBody>
      </p:sp>
      <p:sp>
        <p:nvSpPr>
          <p:cNvPr id="6" name="Footer Placeholder 5"/>
          <p:cNvSpPr>
            <a:spLocks noGrp="1"/>
          </p:cNvSpPr>
          <p:nvPr>
            <p:ph type="ftr" sz="quarter" idx="11"/>
          </p:nvPr>
        </p:nvSpPr>
        <p:spPr/>
        <p:txBody>
          <a:bodyPr/>
          <a:lstStyle/>
          <a:p>
            <a:endParaRPr lang="en-AU" noProof="0"/>
          </a:p>
        </p:txBody>
      </p:sp>
      <p:sp>
        <p:nvSpPr>
          <p:cNvPr id="7" name="Slide Number Placeholder 6"/>
          <p:cNvSpPr>
            <a:spLocks noGrp="1"/>
          </p:cNvSpPr>
          <p:nvPr>
            <p:ph type="sldNum" sz="quarter" idx="12"/>
          </p:nvPr>
        </p:nvSpPr>
        <p:spPr/>
        <p:txBody>
          <a:bodyPr/>
          <a:lstStyle/>
          <a:p>
            <a:fld id="{D8E7AC7D-DE47-D04B-810A-E333F322F2EB}" type="slidenum">
              <a:rPr lang="en-AU" noProof="0" smtClean="0"/>
              <a:t>‹#›</a:t>
            </a:fld>
            <a:endParaRPr lang="en-AU" noProof="0"/>
          </a:p>
        </p:txBody>
      </p:sp>
    </p:spTree>
    <p:extLst>
      <p:ext uri="{BB962C8B-B14F-4D97-AF65-F5344CB8AC3E}">
        <p14:creationId xmlns:p14="http://schemas.microsoft.com/office/powerpoint/2010/main" val="292876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F5A2E-B019-214E-9B99-03C4D6FC9CD0}" type="datetimeFigureOut">
              <a:rPr lang="en-AU" noProof="0" smtClean="0"/>
              <a:t>19/05/2022</a:t>
            </a:fld>
            <a:endParaRPr lang="en-AU" noProof="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noProof="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7AC7D-DE47-D04B-810A-E333F322F2EB}" type="slidenum">
              <a:rPr lang="en-AU" noProof="0" smtClean="0"/>
              <a:t>‹#›</a:t>
            </a:fld>
            <a:endParaRPr lang="en-AU" noProof="0"/>
          </a:p>
        </p:txBody>
      </p:sp>
    </p:spTree>
    <p:extLst>
      <p:ext uri="{BB962C8B-B14F-4D97-AF65-F5344CB8AC3E}">
        <p14:creationId xmlns:p14="http://schemas.microsoft.com/office/powerpoint/2010/main" val="1595392801"/>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3677" r:id="rId13"/>
    <p:sldLayoutId id="21474836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F11F376-FFDF-5E40-93A6-4936B00B4E5E}"/>
              </a:ext>
            </a:extLst>
          </p:cNvPr>
          <p:cNvSpPr txBox="1"/>
          <p:nvPr/>
        </p:nvSpPr>
        <p:spPr>
          <a:xfrm>
            <a:off x="2911642" y="1570121"/>
            <a:ext cx="0" cy="0"/>
          </a:xfrm>
          <a:prstGeom prst="rect">
            <a:avLst/>
          </a:prstGeom>
        </p:spPr>
        <p:txBody>
          <a:bodyPr wrap="none" lIns="22860" tIns="22860" rIns="22860" bIns="2286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err="1">
              <a:ln>
                <a:noFill/>
              </a:ln>
              <a:solidFill>
                <a:srgbClr val="003E6A"/>
              </a:solidFill>
              <a:effectLst/>
              <a:uLnTx/>
              <a:uFillTx/>
              <a:latin typeface="Arial"/>
              <a:ea typeface="Helvetica Neue" charset="0"/>
              <a:cs typeface="Helvetica Neue" charset="0"/>
            </a:endParaRPr>
          </a:p>
        </p:txBody>
      </p:sp>
      <p:sp>
        <p:nvSpPr>
          <p:cNvPr id="15" name="TextBox 14">
            <a:extLst>
              <a:ext uri="{FF2B5EF4-FFF2-40B4-BE49-F238E27FC236}">
                <a16:creationId xmlns:a16="http://schemas.microsoft.com/office/drawing/2014/main" id="{A26DAC68-7327-6E41-BEC5-66BCF34A6DE6}"/>
              </a:ext>
            </a:extLst>
          </p:cNvPr>
          <p:cNvSpPr txBox="1"/>
          <p:nvPr/>
        </p:nvSpPr>
        <p:spPr>
          <a:xfrm>
            <a:off x="1726532" y="3597442"/>
            <a:ext cx="0" cy="0"/>
          </a:xfrm>
          <a:prstGeom prst="rect">
            <a:avLst/>
          </a:prstGeom>
        </p:spPr>
        <p:txBody>
          <a:bodyPr wrap="none" lIns="22860" tIns="22860" rIns="22860" bIns="2286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err="1">
              <a:ln>
                <a:noFill/>
              </a:ln>
              <a:solidFill>
                <a:srgbClr val="003E6A"/>
              </a:solidFill>
              <a:effectLst/>
              <a:uLnTx/>
              <a:uFillTx/>
              <a:latin typeface="Arial"/>
              <a:ea typeface="Helvetica Neue" charset="0"/>
              <a:cs typeface="Helvetica Neue" charset="0"/>
            </a:endParaRPr>
          </a:p>
        </p:txBody>
      </p:sp>
      <p:sp>
        <p:nvSpPr>
          <p:cNvPr id="16" name="TextBox 15">
            <a:extLst>
              <a:ext uri="{FF2B5EF4-FFF2-40B4-BE49-F238E27FC236}">
                <a16:creationId xmlns:a16="http://schemas.microsoft.com/office/drawing/2014/main" id="{FA9DA5DC-3100-FB4C-8A63-00C4CC9E836E}"/>
              </a:ext>
            </a:extLst>
          </p:cNvPr>
          <p:cNvSpPr txBox="1"/>
          <p:nvPr/>
        </p:nvSpPr>
        <p:spPr>
          <a:xfrm>
            <a:off x="11099132" y="4295274"/>
            <a:ext cx="0" cy="0"/>
          </a:xfrm>
          <a:prstGeom prst="rect">
            <a:avLst/>
          </a:prstGeom>
        </p:spPr>
        <p:txBody>
          <a:bodyPr wrap="none" lIns="22860" tIns="22860" rIns="22860" bIns="2286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err="1">
              <a:ln>
                <a:noFill/>
              </a:ln>
              <a:solidFill>
                <a:srgbClr val="003E6A"/>
              </a:solidFill>
              <a:effectLst/>
              <a:uLnTx/>
              <a:uFillTx/>
              <a:latin typeface="Arial"/>
              <a:ea typeface="Helvetica Neue" charset="0"/>
              <a:cs typeface="Helvetica Neue" charset="0"/>
            </a:endParaRPr>
          </a:p>
        </p:txBody>
      </p:sp>
      <p:sp>
        <p:nvSpPr>
          <p:cNvPr id="2" name="TextBox 1">
            <a:extLst>
              <a:ext uri="{FF2B5EF4-FFF2-40B4-BE49-F238E27FC236}">
                <a16:creationId xmlns:a16="http://schemas.microsoft.com/office/drawing/2014/main" id="{F66C6F3D-03AF-3D4A-8062-E9B7693102CC}"/>
              </a:ext>
            </a:extLst>
          </p:cNvPr>
          <p:cNvSpPr txBox="1"/>
          <p:nvPr/>
        </p:nvSpPr>
        <p:spPr>
          <a:xfrm>
            <a:off x="712381" y="467833"/>
            <a:ext cx="0" cy="0"/>
          </a:xfrm>
          <a:prstGeom prst="rect">
            <a:avLst/>
          </a:prstGeom>
        </p:spPr>
        <p:txBody>
          <a:bodyPr wrap="none" lIns="22860" tIns="22860" rIns="22860" bIns="2286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err="1">
              <a:ln>
                <a:noFill/>
              </a:ln>
              <a:solidFill>
                <a:srgbClr val="003E6A"/>
              </a:solidFill>
              <a:effectLst/>
              <a:uLnTx/>
              <a:uFillTx/>
              <a:latin typeface="Arial"/>
              <a:ea typeface="Helvetica Neue" charset="0"/>
              <a:cs typeface="Helvetica Neue" charset="0"/>
            </a:endParaRPr>
          </a:p>
        </p:txBody>
      </p:sp>
      <p:sp>
        <p:nvSpPr>
          <p:cNvPr id="6" name="Title 5"/>
          <p:cNvSpPr>
            <a:spLocks noGrp="1"/>
          </p:cNvSpPr>
          <p:nvPr>
            <p:ph type="ctrTitle"/>
          </p:nvPr>
        </p:nvSpPr>
        <p:spPr/>
        <p:txBody>
          <a:bodyPr>
            <a:normAutofit fontScale="90000"/>
          </a:bodyPr>
          <a:lstStyle/>
          <a:p>
            <a:r>
              <a:rPr lang="en-AU" dirty="0"/>
              <a:t>NATIONAL INITIAL ASSESSMENT AND REFERRAL (IAR) FOR MENTAL HEALTHCARE</a:t>
            </a:r>
            <a:br>
              <a:rPr lang="en-AU" dirty="0"/>
            </a:br>
            <a:br>
              <a:rPr lang="en-AU" dirty="0"/>
            </a:br>
            <a:r>
              <a:rPr lang="en-AU" sz="2000" b="0" dirty="0"/>
              <a:t>SUMMARY OF APPROACH TO AND OUTCOMES FROM VERSION DEVELOPMENT – OLDER ADULTS</a:t>
            </a:r>
          </a:p>
        </p:txBody>
      </p:sp>
    </p:spTree>
    <p:extLst>
      <p:ext uri="{BB962C8B-B14F-4D97-AF65-F5344CB8AC3E}">
        <p14:creationId xmlns:p14="http://schemas.microsoft.com/office/powerpoint/2010/main" val="141787044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9A8B-C9FE-48DE-993B-7BD14EDCDF8C}"/>
              </a:ext>
            </a:extLst>
          </p:cNvPr>
          <p:cNvSpPr>
            <a:spLocks noGrp="1"/>
          </p:cNvSpPr>
          <p:nvPr>
            <p:ph type="title"/>
          </p:nvPr>
        </p:nvSpPr>
        <p:spPr/>
        <p:txBody>
          <a:bodyPr/>
          <a:lstStyle/>
          <a:p>
            <a:r>
              <a:rPr lang="en-AU" dirty="0"/>
              <a:t>Domain 6 – Social and environmental stressors</a:t>
            </a:r>
          </a:p>
        </p:txBody>
      </p:sp>
      <p:sp>
        <p:nvSpPr>
          <p:cNvPr id="3" name="Content Placeholder 2">
            <a:extLst>
              <a:ext uri="{FF2B5EF4-FFF2-40B4-BE49-F238E27FC236}">
                <a16:creationId xmlns:a16="http://schemas.microsoft.com/office/drawing/2014/main" id="{15B300DC-0BCA-4E01-A94C-D9B845448920}"/>
              </a:ext>
            </a:extLst>
          </p:cNvPr>
          <p:cNvSpPr>
            <a:spLocks noGrp="1"/>
          </p:cNvSpPr>
          <p:nvPr>
            <p:ph idx="1"/>
          </p:nvPr>
        </p:nvSpPr>
        <p:spPr/>
        <p:txBody>
          <a:bodyPr>
            <a:normAutofit/>
          </a:bodyPr>
          <a:lstStyle/>
          <a:p>
            <a:pPr marL="0" lvl="0" indent="0">
              <a:spcBef>
                <a:spcPts val="300"/>
              </a:spcBef>
              <a:spcAft>
                <a:spcPts val="300"/>
              </a:spcAft>
              <a:buClr>
                <a:srgbClr val="F26E3D"/>
              </a:buClr>
              <a:buNone/>
              <a:tabLst>
                <a:tab pos="180340" algn="l"/>
              </a:tabLst>
            </a:pPr>
            <a:r>
              <a:rPr lang="en-US" sz="1600" b="1"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Background: </a:t>
            </a:r>
            <a:r>
              <a:rPr lang="en-US"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The domain was revised to capture examples of stressors more typical of older age. </a:t>
            </a:r>
            <a:endParaRPr lang="en-US" sz="1600" b="1"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endParaRPr lang="en-US" sz="1600" b="1"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r>
              <a:rPr lang="en-US" sz="1600" b="1"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Adaptations:</a:t>
            </a:r>
            <a:endParaRPr lang="en-AU" sz="1600" b="1"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342900" lvl="0" indent="-342900">
              <a:spcBef>
                <a:spcPts val="300"/>
              </a:spcBef>
              <a:spcAft>
                <a:spcPts val="300"/>
              </a:spcAft>
              <a:buClr>
                <a:srgbClr val="F26E3D"/>
              </a:buClr>
              <a:buFont typeface="Symbol" panose="05050102010706020507" pitchFamily="18" charset="2"/>
              <a:buChar char=""/>
              <a:tabLst>
                <a:tab pos="180340" algn="l"/>
              </a:tabLst>
            </a:pPr>
            <a:r>
              <a:rPr lang="en-AU"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Examples typical of older age </a:t>
            </a:r>
            <a:r>
              <a:rPr lang="en-US"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(e.g., the transition from gainful employment to retirement, a change in living environment, uncertainty about future care arrangements, changes in independence, managing an illness).</a:t>
            </a:r>
            <a:endParaRPr lang="en-AU"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342900" lvl="0" indent="-342900">
              <a:spcBef>
                <a:spcPts val="300"/>
              </a:spcBef>
              <a:spcAft>
                <a:spcPts val="300"/>
              </a:spcAft>
              <a:buClr>
                <a:srgbClr val="F26E3D"/>
              </a:buClr>
              <a:buFont typeface="Symbol" panose="05050102010706020507" pitchFamily="18" charset="2"/>
              <a:buChar char=""/>
              <a:tabLst>
                <a:tab pos="180340" algn="l"/>
              </a:tabLst>
            </a:pPr>
            <a:r>
              <a:rPr lang="en-AU"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Glossary revised so the focus is not on the person’s experience of the stress in their environment. The focus is now on the presence of current (or past) stressors and the current impact on the older adult’s mental health. </a:t>
            </a:r>
          </a:p>
          <a:p>
            <a:pPr marL="342900" lvl="0" indent="-342900">
              <a:spcBef>
                <a:spcPts val="300"/>
              </a:spcBef>
              <a:spcAft>
                <a:spcPts val="300"/>
              </a:spcAft>
              <a:buClr>
                <a:srgbClr val="F26E3D"/>
              </a:buClr>
              <a:buFont typeface="Symbol" panose="05050102010706020507" pitchFamily="18" charset="2"/>
              <a:buChar char=""/>
              <a:tabLst>
                <a:tab pos="180340" algn="l"/>
              </a:tabLst>
            </a:pPr>
            <a:r>
              <a:rPr lang="en-AU" sz="16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A statement about historical adverse events, and how these are considered when rating this domain, was included. </a:t>
            </a:r>
          </a:p>
          <a:p>
            <a:pPr marL="0" lvl="0" indent="0">
              <a:spcBef>
                <a:spcPts val="300"/>
              </a:spcBef>
              <a:spcAft>
                <a:spcPts val="300"/>
              </a:spcAft>
              <a:buClr>
                <a:srgbClr val="F26E3D"/>
              </a:buClr>
              <a:buNone/>
              <a:tabLst>
                <a:tab pos="180340" algn="l"/>
              </a:tabLst>
            </a:pPr>
            <a:endParaRPr lang="en-AU" sz="18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120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9A8B-C9FE-48DE-993B-7BD14EDCDF8C}"/>
              </a:ext>
            </a:extLst>
          </p:cNvPr>
          <p:cNvSpPr>
            <a:spLocks noGrp="1"/>
          </p:cNvSpPr>
          <p:nvPr>
            <p:ph type="title"/>
          </p:nvPr>
        </p:nvSpPr>
        <p:spPr/>
        <p:txBody>
          <a:bodyPr/>
          <a:lstStyle/>
          <a:p>
            <a:r>
              <a:rPr lang="en-AU" dirty="0"/>
              <a:t>Domain 7 – Family and other supports</a:t>
            </a:r>
          </a:p>
        </p:txBody>
      </p:sp>
      <p:sp>
        <p:nvSpPr>
          <p:cNvPr id="3" name="Content Placeholder 2">
            <a:extLst>
              <a:ext uri="{FF2B5EF4-FFF2-40B4-BE49-F238E27FC236}">
                <a16:creationId xmlns:a16="http://schemas.microsoft.com/office/drawing/2014/main" id="{15B300DC-0BCA-4E01-A94C-D9B845448920}"/>
              </a:ext>
            </a:extLst>
          </p:cNvPr>
          <p:cNvSpPr>
            <a:spLocks noGrp="1"/>
          </p:cNvSpPr>
          <p:nvPr>
            <p:ph idx="1"/>
          </p:nvPr>
        </p:nvSpPr>
        <p:spPr/>
        <p:txBody>
          <a:bodyPr>
            <a:normAutofit/>
          </a:bodyPr>
          <a:lstStyle/>
          <a:p>
            <a:pPr marL="0" indent="0">
              <a:spcBef>
                <a:spcPts val="300"/>
              </a:spcBef>
              <a:spcAft>
                <a:spcPts val="300"/>
              </a:spcAft>
              <a:buClr>
                <a:srgbClr val="F26E3D"/>
              </a:buClr>
              <a:buNone/>
              <a:tabLst>
                <a:tab pos="180340" algn="l"/>
              </a:tabLst>
            </a:pPr>
            <a:r>
              <a:rPr lang="en-AU" sz="1600" b="1"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Background: </a:t>
            </a:r>
            <a:r>
              <a:rPr lang="en-US"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Domain 7 now focuses on whether the older adult is having their material and/or emotional needs met (the adult version focuses on emotional needs</a:t>
            </a:r>
            <a:r>
              <a:rPr lang="en-US" sz="1600" dirty="0">
                <a:solidFill>
                  <a:srgbClr val="FF0000"/>
                </a:solidFill>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 </a:t>
            </a:r>
            <a:r>
              <a:rPr lang="en-US"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and is likely to require review through future continuous quality improvement processes). For all other IAR versions, this domain </a:t>
            </a:r>
            <a:r>
              <a:rPr lang="en-US" sz="1600" b="1"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excludes</a:t>
            </a:r>
            <a:r>
              <a:rPr lang="en-US"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 professional services. However, for older adults, professional services play an essential role in providing </a:t>
            </a:r>
            <a:r>
              <a:rPr lang="en-AU" sz="1600" dirty="0">
                <a:uFill>
                  <a:solidFill>
                    <a:srgbClr val="F26E3D"/>
                  </a:solidFill>
                </a:uFill>
                <a:latin typeface="Arial" panose="020B0604020202020204" pitchFamily="34" charset="0"/>
                <a:ea typeface="Calibri" panose="020F0502020204030204" pitchFamily="34" charset="0"/>
                <a:cs typeface="Arial" panose="020B0604020202020204" pitchFamily="34" charset="0"/>
              </a:rPr>
              <a:t>p</a:t>
            </a:r>
            <a:r>
              <a:rPr lang="en-AU" sz="1600" dirty="0">
                <a:effectLst/>
                <a:uFill>
                  <a:solidFill>
                    <a:srgbClr val="F26E3D"/>
                  </a:solidFill>
                </a:uFill>
                <a:latin typeface="Arial" panose="020B0604020202020204" pitchFamily="34" charset="0"/>
                <a:ea typeface="Calibri" panose="020F0502020204030204" pitchFamily="34" charset="0"/>
                <a:cs typeface="Arial" panose="020B0604020202020204" pitchFamily="34" charset="0"/>
              </a:rPr>
              <a:t>ractical and social support (including aged care related supports). Therefore, the Working Group recommended this Domain include </a:t>
            </a:r>
            <a:r>
              <a:rPr lang="en-AU" sz="1600" dirty="0">
                <a:effectLst/>
                <a:latin typeface="Arial" panose="020B0604020202020204" pitchFamily="34" charset="0"/>
                <a:ea typeface="Calibri" panose="020F0502020204030204" pitchFamily="34" charset="0"/>
              </a:rPr>
              <a:t>professional services, where the service is focused on providing practical and social support.</a:t>
            </a:r>
            <a:endParaRPr lang="en-AU" sz="16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endParaRPr lang="en-AU" sz="1600" b="1"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r>
              <a:rPr lang="en-AU" sz="1600" b="1"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Adaptations:</a:t>
            </a:r>
            <a:endParaRPr lang="en-AU" sz="1600" b="1"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342900" lvl="0" indent="-342900">
              <a:spcBef>
                <a:spcPts val="300"/>
              </a:spcBef>
              <a:spcAft>
                <a:spcPts val="300"/>
              </a:spcAft>
              <a:buClr>
                <a:srgbClr val="F26E3D"/>
              </a:buClr>
              <a:buFont typeface="Symbol" panose="05050102010706020507" pitchFamily="18" charset="2"/>
              <a:buChar char=""/>
              <a:tabLst>
                <a:tab pos="180340" algn="l"/>
              </a:tabLst>
            </a:pPr>
            <a:r>
              <a:rPr lang="en-AU"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Material and emotional needs considered.</a:t>
            </a:r>
          </a:p>
          <a:p>
            <a:pPr marL="342900" lvl="0" indent="-342900">
              <a:spcBef>
                <a:spcPts val="300"/>
              </a:spcBef>
              <a:spcAft>
                <a:spcPts val="300"/>
              </a:spcAft>
              <a:buClr>
                <a:srgbClr val="F26E3D"/>
              </a:buClr>
              <a:buFont typeface="Symbol" panose="05050102010706020507" pitchFamily="18" charset="2"/>
              <a:buChar char=""/>
              <a:tabLst>
                <a:tab pos="180340" algn="l"/>
              </a:tabLst>
            </a:pPr>
            <a:r>
              <a:rPr lang="en-AU"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Users are asked to consider </a:t>
            </a:r>
            <a:r>
              <a:rPr lang="en-US"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support within the community (e.g., cultural connections, elders, spiritual leaders, neighbours etc.). </a:t>
            </a:r>
          </a:p>
          <a:p>
            <a:pPr marL="342900" lvl="0" indent="-342900">
              <a:spcBef>
                <a:spcPts val="300"/>
              </a:spcBef>
              <a:spcAft>
                <a:spcPts val="300"/>
              </a:spcAft>
              <a:buClr>
                <a:srgbClr val="F26E3D"/>
              </a:buClr>
              <a:buFont typeface="Symbol" panose="05050102010706020507" pitchFamily="18" charset="2"/>
              <a:buChar char=""/>
              <a:tabLst>
                <a:tab pos="180340" algn="l"/>
              </a:tabLst>
            </a:pPr>
            <a:r>
              <a:rPr lang="en-US"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The domain focuses on the capacity and availability of family and caregivers, which were viewed as being terms that avoided blame/judgement when compared to the terms “willingness” and “interest” which are used in the adult version (and likely to require review through future continuous quality improvement processes).</a:t>
            </a:r>
          </a:p>
          <a:p>
            <a:pPr marL="0" lvl="0" indent="0">
              <a:spcBef>
                <a:spcPts val="300"/>
              </a:spcBef>
              <a:spcAft>
                <a:spcPts val="300"/>
              </a:spcAft>
              <a:buClr>
                <a:srgbClr val="F26E3D"/>
              </a:buClr>
              <a:buNone/>
              <a:tabLst>
                <a:tab pos="180340" algn="l"/>
              </a:tabLst>
            </a:pPr>
            <a:endParaRPr lang="en-US" sz="16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endParaRPr lang="en-AU" sz="18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233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9A8B-C9FE-48DE-993B-7BD14EDCDF8C}"/>
              </a:ext>
            </a:extLst>
          </p:cNvPr>
          <p:cNvSpPr>
            <a:spLocks noGrp="1"/>
          </p:cNvSpPr>
          <p:nvPr>
            <p:ph type="title"/>
          </p:nvPr>
        </p:nvSpPr>
        <p:spPr/>
        <p:txBody>
          <a:bodyPr/>
          <a:lstStyle/>
          <a:p>
            <a:r>
              <a:rPr lang="en-AU" dirty="0"/>
              <a:t>Domain 8 – Engagement and motivation</a:t>
            </a:r>
          </a:p>
        </p:txBody>
      </p:sp>
      <p:sp>
        <p:nvSpPr>
          <p:cNvPr id="3" name="Content Placeholder 2">
            <a:extLst>
              <a:ext uri="{FF2B5EF4-FFF2-40B4-BE49-F238E27FC236}">
                <a16:creationId xmlns:a16="http://schemas.microsoft.com/office/drawing/2014/main" id="{15B300DC-0BCA-4E01-A94C-D9B845448920}"/>
              </a:ext>
            </a:extLst>
          </p:cNvPr>
          <p:cNvSpPr>
            <a:spLocks noGrp="1"/>
          </p:cNvSpPr>
          <p:nvPr>
            <p:ph idx="1"/>
          </p:nvPr>
        </p:nvSpPr>
        <p:spPr/>
        <p:txBody>
          <a:bodyPr>
            <a:normAutofit/>
          </a:bodyPr>
          <a:lstStyle/>
          <a:p>
            <a:pPr marL="0" lvl="0" indent="0">
              <a:spcBef>
                <a:spcPts val="300"/>
              </a:spcBef>
              <a:spcAft>
                <a:spcPts val="300"/>
              </a:spcAft>
              <a:buClr>
                <a:srgbClr val="F26E3D"/>
              </a:buClr>
              <a:buNone/>
              <a:tabLst>
                <a:tab pos="180340" algn="l"/>
              </a:tabLst>
            </a:pPr>
            <a:r>
              <a:rPr lang="en-AU" sz="1600" b="1"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Background – </a:t>
            </a:r>
            <a:r>
              <a:rPr lang="en-AU"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This domain retains a focus on the person’s:</a:t>
            </a:r>
          </a:p>
          <a:p>
            <a:pPr marL="342900" lvl="0" indent="-342900">
              <a:spcBef>
                <a:spcPts val="600"/>
              </a:spcBef>
              <a:spcAft>
                <a:spcPts val="600"/>
              </a:spcAft>
              <a:buClr>
                <a:srgbClr val="F26E3D"/>
              </a:buClr>
              <a:buFont typeface="Symbol" panose="05050102010706020507" pitchFamily="18" charset="2"/>
              <a:buChar char=""/>
            </a:pPr>
            <a:r>
              <a:rPr lang="en-AU" sz="1600" dirty="0">
                <a:solidFill>
                  <a:srgbClr val="000000"/>
                </a:solidFill>
                <a:effectLst/>
                <a:uFill>
                  <a:solidFill>
                    <a:srgbClr val="F26E3D"/>
                  </a:solidFill>
                </a:uFill>
                <a:latin typeface="Arial" panose="020B0604020202020204" pitchFamily="34" charset="0"/>
                <a:ea typeface="Calibri" panose="020F0502020204030204" pitchFamily="34" charset="0"/>
                <a:cs typeface="Arial" panose="020B0604020202020204" pitchFamily="34" charset="0"/>
              </a:rPr>
              <a:t>Understanding of the symptoms, condition, and impact.</a:t>
            </a:r>
            <a:endParaRPr lang="en-AU" sz="16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342900" lvl="0" indent="-342900">
              <a:spcBef>
                <a:spcPts val="600"/>
              </a:spcBef>
              <a:spcAft>
                <a:spcPts val="600"/>
              </a:spcAft>
              <a:buClr>
                <a:srgbClr val="F26E3D"/>
              </a:buClr>
              <a:buFont typeface="Symbol" panose="05050102010706020507" pitchFamily="18" charset="2"/>
              <a:buChar char=""/>
            </a:pPr>
            <a:r>
              <a:rPr lang="en-AU" sz="1600" dirty="0">
                <a:solidFill>
                  <a:srgbClr val="000000"/>
                </a:solidFill>
                <a:effectLst/>
                <a:uFill>
                  <a:solidFill>
                    <a:srgbClr val="F26E3D"/>
                  </a:solidFill>
                </a:uFill>
                <a:latin typeface="Arial" panose="020B0604020202020204" pitchFamily="34" charset="0"/>
                <a:ea typeface="Calibri" panose="020F0502020204030204" pitchFamily="34" charset="0"/>
                <a:cs typeface="Arial" panose="020B0604020202020204" pitchFamily="34" charset="0"/>
              </a:rPr>
              <a:t>Ability and capacity to manage the condition.</a:t>
            </a:r>
            <a:endParaRPr lang="en-AU" sz="16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342900" lvl="0" indent="-342900">
              <a:spcBef>
                <a:spcPts val="600"/>
              </a:spcBef>
              <a:spcAft>
                <a:spcPts val="600"/>
              </a:spcAft>
              <a:buClr>
                <a:srgbClr val="F26E3D"/>
              </a:buClr>
              <a:buFont typeface="Symbol" panose="05050102010706020507" pitchFamily="18" charset="2"/>
              <a:buChar char=""/>
            </a:pPr>
            <a:r>
              <a:rPr lang="en-AU" sz="1600" dirty="0">
                <a:solidFill>
                  <a:srgbClr val="000000"/>
                </a:solidFill>
                <a:effectLst/>
                <a:uFill>
                  <a:solidFill>
                    <a:srgbClr val="F26E3D"/>
                  </a:solidFill>
                </a:uFill>
                <a:latin typeface="Arial" panose="020B0604020202020204" pitchFamily="34" charset="0"/>
                <a:ea typeface="Calibri" panose="020F0502020204030204" pitchFamily="34" charset="0"/>
                <a:cs typeface="Arial" panose="020B0604020202020204" pitchFamily="34" charset="0"/>
              </a:rPr>
              <a:t>Motivation to access necessary supports (particularly important if considering self-management options).</a:t>
            </a:r>
            <a:endParaRPr lang="en-AU"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endParaRPr lang="en-AU" sz="1600" b="1"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r>
              <a:rPr lang="en-AU" sz="1600" b="1"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Adaptations:</a:t>
            </a:r>
            <a:endParaRPr lang="en-AU" sz="1600" b="1"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342900" lvl="0" indent="-342900">
              <a:spcBef>
                <a:spcPts val="300"/>
              </a:spcBef>
              <a:spcAft>
                <a:spcPts val="300"/>
              </a:spcAft>
              <a:buClr>
                <a:srgbClr val="F26E3D"/>
              </a:buClr>
              <a:buFont typeface="Symbol" panose="05050102010706020507" pitchFamily="18" charset="2"/>
              <a:buChar char=""/>
              <a:tabLst>
                <a:tab pos="180340" algn="l"/>
              </a:tabLst>
            </a:pPr>
            <a:r>
              <a:rPr lang="en-AU" sz="16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A practice point relating to involving carers and families in decision-making was developed. </a:t>
            </a:r>
          </a:p>
          <a:p>
            <a:pPr marL="342900" lvl="0" indent="-342900">
              <a:spcBef>
                <a:spcPts val="300"/>
              </a:spcBef>
              <a:spcAft>
                <a:spcPts val="300"/>
              </a:spcAft>
              <a:buClr>
                <a:srgbClr val="F26E3D"/>
              </a:buClr>
              <a:buFont typeface="Symbol" panose="05050102010706020507" pitchFamily="18" charset="2"/>
              <a:buChar char=""/>
              <a:tabLst>
                <a:tab pos="180340" algn="l"/>
              </a:tabLst>
            </a:pPr>
            <a:r>
              <a:rPr lang="en-AU"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A practice point relating to “checking in” was developed. </a:t>
            </a:r>
            <a:endParaRPr lang="en-AU" sz="16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endParaRPr lang="en-AU" sz="16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050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9A8B-C9FE-48DE-993B-7BD14EDCDF8C}"/>
              </a:ext>
            </a:extLst>
          </p:cNvPr>
          <p:cNvSpPr>
            <a:spLocks noGrp="1"/>
          </p:cNvSpPr>
          <p:nvPr>
            <p:ph type="title"/>
          </p:nvPr>
        </p:nvSpPr>
        <p:spPr/>
        <p:txBody>
          <a:bodyPr/>
          <a:lstStyle/>
          <a:p>
            <a:r>
              <a:rPr lang="en-AU" dirty="0"/>
              <a:t>Levels of care</a:t>
            </a:r>
          </a:p>
        </p:txBody>
      </p:sp>
      <p:sp>
        <p:nvSpPr>
          <p:cNvPr id="3" name="Content Placeholder 2">
            <a:extLst>
              <a:ext uri="{FF2B5EF4-FFF2-40B4-BE49-F238E27FC236}">
                <a16:creationId xmlns:a16="http://schemas.microsoft.com/office/drawing/2014/main" id="{15B300DC-0BCA-4E01-A94C-D9B845448920}"/>
              </a:ext>
            </a:extLst>
          </p:cNvPr>
          <p:cNvSpPr>
            <a:spLocks noGrp="1"/>
          </p:cNvSpPr>
          <p:nvPr>
            <p:ph idx="1"/>
          </p:nvPr>
        </p:nvSpPr>
        <p:spPr>
          <a:xfrm>
            <a:off x="838200" y="1825625"/>
            <a:ext cx="10515600" cy="3105971"/>
          </a:xfrm>
        </p:spPr>
        <p:txBody>
          <a:bodyPr/>
          <a:lstStyle/>
          <a:p>
            <a:pPr marL="342900" lvl="0" indent="-342900">
              <a:spcBef>
                <a:spcPts val="300"/>
              </a:spcBef>
              <a:spcAft>
                <a:spcPts val="300"/>
              </a:spcAft>
              <a:buClr>
                <a:srgbClr val="F26E3D"/>
              </a:buClr>
              <a:buFont typeface="Symbol" panose="05050102010706020507" pitchFamily="18" charset="2"/>
              <a:buChar char=""/>
              <a:tabLst>
                <a:tab pos="180340" algn="l"/>
              </a:tabLst>
            </a:pPr>
            <a:r>
              <a:rPr lang="en-AU" sz="18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The introduction to the levels of care emphasises the importance of considering the choices and preferences of the older adult and considering the type of care that might be most appropriate. </a:t>
            </a:r>
          </a:p>
          <a:p>
            <a:pPr marL="342900" indent="-342900">
              <a:spcBef>
                <a:spcPts val="300"/>
              </a:spcBef>
              <a:spcAft>
                <a:spcPts val="300"/>
              </a:spcAft>
              <a:buClr>
                <a:srgbClr val="F26E3D"/>
              </a:buClr>
              <a:buFont typeface="Symbol" panose="05050102010706020507" pitchFamily="18" charset="2"/>
              <a:buChar char=""/>
              <a:tabLst>
                <a:tab pos="180340" algn="l"/>
              </a:tabLst>
            </a:pPr>
            <a:r>
              <a:rPr lang="en-AU" sz="18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For all levels of care, an increased emphasis on the importance of overall health assessments has been incorporated – </a:t>
            </a:r>
            <a:r>
              <a:rPr lang="en-AU" sz="1800" i="1"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“a</a:t>
            </a:r>
            <a:r>
              <a:rPr lang="en-AU" sz="1800" i="1"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 comprehensive physical health assessment and ongoing management of physical health issues via a GP.”</a:t>
            </a:r>
          </a:p>
          <a:p>
            <a:pPr marL="342900" lvl="0" indent="-342900">
              <a:spcBef>
                <a:spcPts val="300"/>
              </a:spcBef>
              <a:spcAft>
                <a:spcPts val="300"/>
              </a:spcAft>
              <a:buClr>
                <a:srgbClr val="F26E3D"/>
              </a:buClr>
              <a:buFont typeface="Symbol" panose="05050102010706020507" pitchFamily="18" charset="2"/>
              <a:buChar char=""/>
              <a:tabLst>
                <a:tab pos="180340" algn="l"/>
              </a:tabLst>
            </a:pPr>
            <a:endParaRPr lang="en-AU" sz="18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endParaRPr lang="en-AU" sz="18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endParaRPr lang="en-AU" sz="18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897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9A8B-C9FE-48DE-993B-7BD14EDCDF8C}"/>
              </a:ext>
            </a:extLst>
          </p:cNvPr>
          <p:cNvSpPr>
            <a:spLocks noGrp="1"/>
          </p:cNvSpPr>
          <p:nvPr>
            <p:ph type="title"/>
          </p:nvPr>
        </p:nvSpPr>
        <p:spPr/>
        <p:txBody>
          <a:bodyPr/>
          <a:lstStyle/>
          <a:p>
            <a:r>
              <a:rPr lang="en-AU" dirty="0"/>
              <a:t>Changes to the logic</a:t>
            </a:r>
          </a:p>
        </p:txBody>
      </p:sp>
      <p:sp>
        <p:nvSpPr>
          <p:cNvPr id="3" name="Content Placeholder 2">
            <a:extLst>
              <a:ext uri="{FF2B5EF4-FFF2-40B4-BE49-F238E27FC236}">
                <a16:creationId xmlns:a16="http://schemas.microsoft.com/office/drawing/2014/main" id="{15B300DC-0BCA-4E01-A94C-D9B845448920}"/>
              </a:ext>
            </a:extLst>
          </p:cNvPr>
          <p:cNvSpPr>
            <a:spLocks noGrp="1"/>
          </p:cNvSpPr>
          <p:nvPr>
            <p:ph idx="1"/>
          </p:nvPr>
        </p:nvSpPr>
        <p:spPr/>
        <p:txBody>
          <a:bodyPr/>
          <a:lstStyle/>
          <a:p>
            <a:pPr marL="0" lvl="0" indent="0">
              <a:spcBef>
                <a:spcPts val="300"/>
              </a:spcBef>
              <a:spcAft>
                <a:spcPts val="300"/>
              </a:spcAft>
              <a:buClr>
                <a:srgbClr val="F26E3D"/>
              </a:buClr>
              <a:buNone/>
              <a:tabLst>
                <a:tab pos="180340" algn="l"/>
              </a:tabLst>
            </a:pPr>
            <a:r>
              <a:rPr lang="en-AU" sz="18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Members of the Working Group agreed that the current logic is appropriate for the new rating guides for older adults. Rather than making changes to the logic, </a:t>
            </a:r>
            <a:r>
              <a:rPr lang="en-AU" sz="18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the descriptors used to guide a rating on each domain have been revised and aligned with the existing logic. </a:t>
            </a:r>
            <a:endParaRPr lang="en-AU" sz="18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202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9A8B-C9FE-48DE-993B-7BD14EDCDF8C}"/>
              </a:ext>
            </a:extLst>
          </p:cNvPr>
          <p:cNvSpPr>
            <a:spLocks noGrp="1"/>
          </p:cNvSpPr>
          <p:nvPr>
            <p:ph type="title"/>
          </p:nvPr>
        </p:nvSpPr>
        <p:spPr/>
        <p:txBody>
          <a:bodyPr/>
          <a:lstStyle/>
          <a:p>
            <a:r>
              <a:rPr lang="en-AU" dirty="0"/>
              <a:t>Standard assessment tools</a:t>
            </a:r>
          </a:p>
        </p:txBody>
      </p:sp>
      <p:sp>
        <p:nvSpPr>
          <p:cNvPr id="3" name="Content Placeholder 2">
            <a:extLst>
              <a:ext uri="{FF2B5EF4-FFF2-40B4-BE49-F238E27FC236}">
                <a16:creationId xmlns:a16="http://schemas.microsoft.com/office/drawing/2014/main" id="{15B300DC-0BCA-4E01-A94C-D9B845448920}"/>
              </a:ext>
            </a:extLst>
          </p:cNvPr>
          <p:cNvSpPr>
            <a:spLocks noGrp="1"/>
          </p:cNvSpPr>
          <p:nvPr>
            <p:ph idx="1"/>
          </p:nvPr>
        </p:nvSpPr>
        <p:spPr/>
        <p:txBody>
          <a:bodyPr/>
          <a:lstStyle/>
          <a:p>
            <a:pPr marL="0" lvl="0" indent="0">
              <a:spcBef>
                <a:spcPts val="300"/>
              </a:spcBef>
              <a:spcAft>
                <a:spcPts val="300"/>
              </a:spcAft>
              <a:buClr>
                <a:srgbClr val="F26E3D"/>
              </a:buClr>
              <a:buNone/>
              <a:tabLst>
                <a:tab pos="180340" algn="l"/>
              </a:tabLst>
            </a:pPr>
            <a:r>
              <a:rPr lang="en-AU" sz="18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The following tools included in the adult version were retained. These include:</a:t>
            </a:r>
          </a:p>
          <a:p>
            <a:pPr lvl="0">
              <a:spcBef>
                <a:spcPts val="300"/>
              </a:spcBef>
              <a:spcAft>
                <a:spcPts val="300"/>
              </a:spcAft>
              <a:buClr>
                <a:srgbClr val="F26E3D"/>
              </a:buClr>
              <a:tabLst>
                <a:tab pos="180340" algn="l"/>
              </a:tabLst>
            </a:pPr>
            <a:r>
              <a:rPr lang="en-AU" sz="18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The Kessler 10 (K10)</a:t>
            </a:r>
          </a:p>
          <a:p>
            <a:pPr lvl="0">
              <a:spcBef>
                <a:spcPts val="300"/>
              </a:spcBef>
              <a:spcAft>
                <a:spcPts val="300"/>
              </a:spcAft>
              <a:buClr>
                <a:srgbClr val="F26E3D"/>
              </a:buClr>
              <a:tabLst>
                <a:tab pos="180340" algn="l"/>
              </a:tabLst>
            </a:pPr>
            <a:r>
              <a:rPr lang="en-AU" sz="18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The Kessler 5 (K5)</a:t>
            </a:r>
          </a:p>
          <a:p>
            <a:pPr lvl="0">
              <a:spcBef>
                <a:spcPts val="300"/>
              </a:spcBef>
              <a:spcAft>
                <a:spcPts val="300"/>
              </a:spcAft>
              <a:buClr>
                <a:srgbClr val="F26E3D"/>
              </a:buClr>
              <a:tabLst>
                <a:tab pos="180340" algn="l"/>
              </a:tabLst>
            </a:pPr>
            <a:r>
              <a:rPr lang="en-AU" sz="18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The Patient Health Questionnaire 9 (PHQ-9)</a:t>
            </a:r>
          </a:p>
          <a:p>
            <a:pPr lvl="0">
              <a:spcBef>
                <a:spcPts val="300"/>
              </a:spcBef>
              <a:spcAft>
                <a:spcPts val="300"/>
              </a:spcAft>
              <a:buClr>
                <a:srgbClr val="F26E3D"/>
              </a:buClr>
              <a:tabLst>
                <a:tab pos="180340" algn="l"/>
              </a:tabLst>
            </a:pPr>
            <a:r>
              <a:rPr lang="en-AU" sz="18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 The General Anxiety Disorder 7 (GAD-7)</a:t>
            </a:r>
          </a:p>
          <a:p>
            <a:pPr lvl="0">
              <a:spcBef>
                <a:spcPts val="300"/>
              </a:spcBef>
              <a:spcAft>
                <a:spcPts val="300"/>
              </a:spcAft>
              <a:buClr>
                <a:srgbClr val="F26E3D"/>
              </a:buClr>
              <a:tabLst>
                <a:tab pos="180340" algn="l"/>
              </a:tabLst>
            </a:pPr>
            <a:r>
              <a:rPr lang="en-AU" sz="18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The Work and Social Adjustment Scale (WSAS)</a:t>
            </a:r>
          </a:p>
          <a:p>
            <a:pPr lvl="0">
              <a:spcBef>
                <a:spcPts val="300"/>
              </a:spcBef>
              <a:spcAft>
                <a:spcPts val="300"/>
              </a:spcAft>
              <a:buClr>
                <a:srgbClr val="F26E3D"/>
              </a:buClr>
              <a:tabLst>
                <a:tab pos="180340" algn="l"/>
              </a:tabLst>
            </a:pPr>
            <a:endParaRPr lang="en-AU" sz="18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r>
              <a:rPr lang="en-AU" sz="18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The Edinburgh Postnatal Depression Scale was removed. </a:t>
            </a:r>
          </a:p>
          <a:p>
            <a:pPr marL="0" lvl="0" indent="0">
              <a:spcBef>
                <a:spcPts val="300"/>
              </a:spcBef>
              <a:spcAft>
                <a:spcPts val="300"/>
              </a:spcAft>
              <a:buClr>
                <a:srgbClr val="F26E3D"/>
              </a:buClr>
              <a:buNone/>
              <a:tabLst>
                <a:tab pos="180340" algn="l"/>
              </a:tabLst>
            </a:pPr>
            <a:endParaRPr lang="en-AU" sz="18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endParaRPr lang="en-AU" sz="18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1453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C1936-8FB3-4340-A22D-ED0DD6C6B429}"/>
              </a:ext>
            </a:extLst>
          </p:cNvPr>
          <p:cNvSpPr>
            <a:spLocks noGrp="1"/>
          </p:cNvSpPr>
          <p:nvPr>
            <p:ph type="subTitle" idx="1"/>
          </p:nvPr>
        </p:nvSpPr>
        <p:spPr>
          <a:xfrm>
            <a:off x="1524000" y="2506894"/>
            <a:ext cx="9144000" cy="3350360"/>
          </a:xfrm>
        </p:spPr>
        <p:txBody>
          <a:bodyPr>
            <a:normAutofit/>
          </a:bodyPr>
          <a:lstStyle/>
          <a:p>
            <a:r>
              <a:rPr lang="en-AU" sz="5400" dirty="0">
                <a:solidFill>
                  <a:schemeClr val="accent1"/>
                </a:solidFill>
              </a:rPr>
              <a:t>End</a:t>
            </a:r>
          </a:p>
        </p:txBody>
      </p:sp>
    </p:spTree>
    <p:extLst>
      <p:ext uri="{BB962C8B-B14F-4D97-AF65-F5344CB8AC3E}">
        <p14:creationId xmlns:p14="http://schemas.microsoft.com/office/powerpoint/2010/main" val="318915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9263-9CBA-427E-96D8-DA7DD476DC39}"/>
              </a:ext>
            </a:extLst>
          </p:cNvPr>
          <p:cNvSpPr>
            <a:spLocks noGrp="1"/>
          </p:cNvSpPr>
          <p:nvPr>
            <p:ph type="title"/>
          </p:nvPr>
        </p:nvSpPr>
        <p:spPr/>
        <p:txBody>
          <a:bodyPr/>
          <a:lstStyle/>
          <a:p>
            <a:r>
              <a:rPr lang="en-AU" dirty="0"/>
              <a:t>Age-based version development</a:t>
            </a:r>
          </a:p>
        </p:txBody>
      </p:sp>
      <p:sp>
        <p:nvSpPr>
          <p:cNvPr id="3" name="Content Placeholder 2">
            <a:extLst>
              <a:ext uri="{FF2B5EF4-FFF2-40B4-BE49-F238E27FC236}">
                <a16:creationId xmlns:a16="http://schemas.microsoft.com/office/drawing/2014/main" id="{9042D205-B7ED-43B8-A036-AD4D7888E78C}"/>
              </a:ext>
            </a:extLst>
          </p:cNvPr>
          <p:cNvSpPr>
            <a:spLocks noGrp="1"/>
          </p:cNvSpPr>
          <p:nvPr>
            <p:ph idx="1"/>
          </p:nvPr>
        </p:nvSpPr>
        <p:spPr/>
        <p:txBody>
          <a:bodyPr>
            <a:normAutofit/>
          </a:bodyPr>
          <a:lstStyle/>
          <a:p>
            <a:pPr marL="0" indent="0">
              <a:buNone/>
            </a:pPr>
            <a:r>
              <a:rPr lang="en-US" sz="2000" dirty="0">
                <a:solidFill>
                  <a:srgbClr val="000000"/>
                </a:solidFill>
              </a:rPr>
              <a:t>With the advice of clinical experts, the Department of Health determined that it was necessary to start with a lifespan approach to version development for </a:t>
            </a:r>
            <a:r>
              <a:rPr lang="en-US" sz="2000" dirty="0"/>
              <a:t>the Initial Assessment and Referral (IAR) Decision Support Tool (DST). </a:t>
            </a:r>
          </a:p>
          <a:p>
            <a:pPr marL="0" indent="0">
              <a:buNone/>
            </a:pPr>
            <a:r>
              <a:rPr lang="en-US" sz="2000" dirty="0">
                <a:solidFill>
                  <a:srgbClr val="000000"/>
                </a:solidFill>
              </a:rPr>
              <a:t>This decision was based on advice relating to the different mental health experiences, developmental, social, decision-making abilities and treatment needs of children (5-11), adolescents (12-17), adults (18-65 years) and older </a:t>
            </a:r>
            <a:r>
              <a:rPr lang="en-US" sz="2000" dirty="0"/>
              <a:t>adults (65+). </a:t>
            </a:r>
          </a:p>
          <a:p>
            <a:pPr marL="0" indent="0">
              <a:buNone/>
            </a:pPr>
            <a:r>
              <a:rPr lang="en-US" sz="2000" dirty="0">
                <a:solidFill>
                  <a:srgbClr val="000000"/>
                </a:solidFill>
              </a:rPr>
              <a:t>Whilst age is used to indicate the broad appropriateness of each tool, for each group, the final decision about the most appropriate tool must be based on developmental considerations and is at the discretion of the clinical user. </a:t>
            </a:r>
            <a:endParaRPr lang="en-AU" dirty="0"/>
          </a:p>
        </p:txBody>
      </p:sp>
    </p:spTree>
    <p:extLst>
      <p:ext uri="{BB962C8B-B14F-4D97-AF65-F5344CB8AC3E}">
        <p14:creationId xmlns:p14="http://schemas.microsoft.com/office/powerpoint/2010/main" val="13888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High Level Process Overview</a:t>
            </a:r>
          </a:p>
        </p:txBody>
      </p:sp>
      <p:sp>
        <p:nvSpPr>
          <p:cNvPr id="3" name="Content Placeholder 2"/>
          <p:cNvSpPr>
            <a:spLocks noGrp="1"/>
          </p:cNvSpPr>
          <p:nvPr>
            <p:ph idx="1"/>
          </p:nvPr>
        </p:nvSpPr>
        <p:spPr>
          <a:xfrm>
            <a:off x="838200" y="1582220"/>
            <a:ext cx="10515600" cy="4594743"/>
          </a:xfrm>
        </p:spPr>
        <p:txBody>
          <a:bodyPr>
            <a:normAutofit/>
          </a:bodyPr>
          <a:lstStyle/>
          <a:p>
            <a:r>
              <a:rPr lang="en-US" sz="2000" dirty="0"/>
              <a:t>Working Group for older adults comprised of additional clinical and lived experience expertise in older adults’ mental health.</a:t>
            </a:r>
          </a:p>
          <a:p>
            <a:r>
              <a:rPr lang="en-US" sz="2000" dirty="0"/>
              <a:t>A Version Development Framework for older adults was developed for the working group, incorporating evidence and key considerations to guide working group meeting discussions. </a:t>
            </a:r>
          </a:p>
          <a:p>
            <a:r>
              <a:rPr lang="en-US" sz="2000" dirty="0"/>
              <a:t>4 working group meetings were facilitated and there was significant out-of-session input from members. </a:t>
            </a:r>
          </a:p>
          <a:p>
            <a:r>
              <a:rPr lang="en-US" sz="2000" dirty="0"/>
              <a:t>At the conclusion of the development phase, the Expert Advisory Group met to review the draft and recommend the version for broader consultation. </a:t>
            </a:r>
          </a:p>
          <a:p>
            <a:r>
              <a:rPr lang="en-US" sz="2000" dirty="0"/>
              <a:t>The Expert Advisory Group is comprised of clinical and lived experience expertise in mental health assessment and treatment. </a:t>
            </a:r>
          </a:p>
          <a:p>
            <a:pPr marL="0" indent="0">
              <a:buNone/>
            </a:pPr>
            <a:endParaRPr lang="en-US" sz="2400" dirty="0">
              <a:solidFill>
                <a:srgbClr val="000000"/>
              </a:solidFill>
            </a:endParaRPr>
          </a:p>
        </p:txBody>
      </p:sp>
    </p:spTree>
    <p:extLst>
      <p:ext uri="{BB962C8B-B14F-4D97-AF65-F5344CB8AC3E}">
        <p14:creationId xmlns:p14="http://schemas.microsoft.com/office/powerpoint/2010/main" val="276892403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AU" dirty="0"/>
              <a:t>Common ground across versions </a:t>
            </a:r>
          </a:p>
        </p:txBody>
      </p:sp>
      <p:pic>
        <p:nvPicPr>
          <p:cNvPr id="5" name="Content Placeholder 4">
            <a:extLst>
              <a:ext uri="{FF2B5EF4-FFF2-40B4-BE49-F238E27FC236}">
                <a16:creationId xmlns:a16="http://schemas.microsoft.com/office/drawing/2014/main" id="{A83A08E1-B431-44FB-97A5-69B6C73D55F9}"/>
              </a:ext>
            </a:extLst>
          </p:cNvPr>
          <p:cNvPicPr>
            <a:picLocks noGrp="1" noChangeAspect="1"/>
          </p:cNvPicPr>
          <p:nvPr>
            <p:ph idx="1"/>
          </p:nvPr>
        </p:nvPicPr>
        <p:blipFill>
          <a:blip r:embed="rId3"/>
          <a:stretch>
            <a:fillRect/>
          </a:stretch>
        </p:blipFill>
        <p:spPr>
          <a:xfrm>
            <a:off x="950446" y="2111829"/>
            <a:ext cx="9797950" cy="3777458"/>
          </a:xfrm>
          <a:noFill/>
        </p:spPr>
      </p:pic>
      <p:sp>
        <p:nvSpPr>
          <p:cNvPr id="3" name="TextBox 2">
            <a:extLst>
              <a:ext uri="{FF2B5EF4-FFF2-40B4-BE49-F238E27FC236}">
                <a16:creationId xmlns:a16="http://schemas.microsoft.com/office/drawing/2014/main" id="{6934F6F2-342F-423D-B6B0-02C25B308DD6}"/>
              </a:ext>
            </a:extLst>
          </p:cNvPr>
          <p:cNvSpPr txBox="1"/>
          <p:nvPr/>
        </p:nvSpPr>
        <p:spPr>
          <a:xfrm>
            <a:off x="950446" y="1317171"/>
            <a:ext cx="9717554" cy="646331"/>
          </a:xfrm>
          <a:prstGeom prst="rect">
            <a:avLst/>
          </a:prstGeom>
          <a:noFill/>
        </p:spPr>
        <p:txBody>
          <a:bodyPr wrap="square" rtlCol="0">
            <a:spAutoFit/>
          </a:bodyPr>
          <a:lstStyle/>
          <a:p>
            <a:r>
              <a:rPr lang="en-AU" dirty="0">
                <a:solidFill>
                  <a:srgbClr val="000000"/>
                </a:solidFill>
              </a:rPr>
              <a:t>The IAR design principles and core features are the content that is consistent across all versions of the IAR Guidance and IAR-DST. </a:t>
            </a:r>
          </a:p>
        </p:txBody>
      </p:sp>
    </p:spTree>
    <p:extLst>
      <p:ext uri="{BB962C8B-B14F-4D97-AF65-F5344CB8AC3E}">
        <p14:creationId xmlns:p14="http://schemas.microsoft.com/office/powerpoint/2010/main" val="202677286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Domain 1 – Symptom severity and distress</a:t>
            </a:r>
          </a:p>
        </p:txBody>
      </p:sp>
      <p:sp>
        <p:nvSpPr>
          <p:cNvPr id="3" name="Content Placeholder 2"/>
          <p:cNvSpPr>
            <a:spLocks noGrp="1"/>
          </p:cNvSpPr>
          <p:nvPr>
            <p:ph idx="1"/>
          </p:nvPr>
        </p:nvSpPr>
        <p:spPr>
          <a:xfrm>
            <a:off x="838200" y="1785484"/>
            <a:ext cx="10515600" cy="4351338"/>
          </a:xfrm>
        </p:spPr>
        <p:txBody>
          <a:bodyPr>
            <a:normAutofit/>
          </a:bodyPr>
          <a:lstStyle/>
          <a:p>
            <a:pPr marL="0" indent="0">
              <a:buNone/>
            </a:pPr>
            <a:r>
              <a:rPr lang="en-US" sz="1600" b="1" dirty="0"/>
              <a:t>Background: </a:t>
            </a:r>
            <a:r>
              <a:rPr lang="en-US" sz="1600" dirty="0"/>
              <a:t>Working group members reinforced the importance of symptom examples being updated to reflect the mental health experiences of older adults. Members of the Working Group advised caution with regards to implying pathology, given the broad range of experiences in older age and their potential causes. Members also advised on the importance of soft thresholds for concepts such as duration (e.g., terms such as “typically, generally, and for example” have been used throughout the guidance). </a:t>
            </a:r>
          </a:p>
          <a:p>
            <a:pPr marL="0" indent="0">
              <a:buNone/>
            </a:pPr>
            <a:r>
              <a:rPr lang="en-US" sz="1600" b="1" dirty="0"/>
              <a:t>Adaptations: </a:t>
            </a:r>
          </a:p>
          <a:p>
            <a:pPr marL="342900" indent="-342900">
              <a:spcBef>
                <a:spcPts val="300"/>
              </a:spcBef>
              <a:spcAft>
                <a:spcPts val="300"/>
              </a:spcAft>
              <a:buClr>
                <a:srgbClr val="F26E3D"/>
              </a:buClr>
              <a:buFont typeface="Symbol" panose="05050102010706020507" pitchFamily="18" charset="2"/>
              <a:buChar char=""/>
              <a:tabLst>
                <a:tab pos="180340" algn="l"/>
              </a:tabLst>
            </a:pPr>
            <a:r>
              <a:rPr lang="en-US" sz="1600" dirty="0">
                <a:uFill>
                  <a:solidFill>
                    <a:srgbClr val="F26E3D"/>
                  </a:solidFill>
                </a:uFill>
                <a:latin typeface="Arial" panose="020B0604020202020204" pitchFamily="34" charset="0"/>
                <a:cs typeface="Times New Roman" panose="02020603050405020304" pitchFamily="18" charset="0"/>
              </a:rPr>
              <a:t>Symptoms split into 4 types (mood, anxiety, behavioural, other) across 4 rating points. </a:t>
            </a:r>
          </a:p>
          <a:p>
            <a:pPr marL="342900" indent="-342900">
              <a:spcBef>
                <a:spcPts val="300"/>
              </a:spcBef>
              <a:spcAft>
                <a:spcPts val="300"/>
              </a:spcAft>
              <a:buClr>
                <a:srgbClr val="F26E3D"/>
              </a:buClr>
              <a:buFont typeface="Symbol" panose="05050102010706020507" pitchFamily="18" charset="2"/>
              <a:buChar char=""/>
              <a:tabLst>
                <a:tab pos="180340" algn="l"/>
              </a:tabLst>
            </a:pPr>
            <a:r>
              <a:rPr lang="en-US" sz="1600" dirty="0">
                <a:uFill>
                  <a:solidFill>
                    <a:srgbClr val="F26E3D"/>
                  </a:solidFill>
                </a:uFill>
                <a:latin typeface="Arial" panose="020B0604020202020204" pitchFamily="34" charset="0"/>
                <a:cs typeface="Times New Roman" panose="02020603050405020304" pitchFamily="18" charset="0"/>
              </a:rPr>
              <a:t>Practice </a:t>
            </a:r>
            <a:r>
              <a:rPr lang="en-US" sz="1600" dirty="0"/>
              <a:t>points to emphasise the considerations relating to dementia and delirium. </a:t>
            </a:r>
          </a:p>
          <a:p>
            <a:pPr marL="0" indent="0">
              <a:buNone/>
            </a:pPr>
            <a:endParaRPr lang="en-US" sz="1600" dirty="0">
              <a:solidFill>
                <a:srgbClr val="000000"/>
              </a:solidFill>
            </a:endParaRPr>
          </a:p>
        </p:txBody>
      </p:sp>
    </p:spTree>
    <p:extLst>
      <p:ext uri="{BB962C8B-B14F-4D97-AF65-F5344CB8AC3E}">
        <p14:creationId xmlns:p14="http://schemas.microsoft.com/office/powerpoint/2010/main" val="256511303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Domain 2 – Risk of Harm</a:t>
            </a:r>
          </a:p>
        </p:txBody>
      </p:sp>
      <p:sp>
        <p:nvSpPr>
          <p:cNvPr id="3" name="Content Placeholder 2"/>
          <p:cNvSpPr>
            <a:spLocks noGrp="1"/>
          </p:cNvSpPr>
          <p:nvPr>
            <p:ph idx="1"/>
          </p:nvPr>
        </p:nvSpPr>
        <p:spPr/>
        <p:txBody>
          <a:bodyPr>
            <a:normAutofit/>
          </a:bodyPr>
          <a:lstStyle/>
          <a:p>
            <a:pPr marL="0" indent="0">
              <a:buNone/>
            </a:pPr>
            <a:r>
              <a:rPr lang="en-US" sz="1600" b="1" dirty="0"/>
              <a:t>Background: </a:t>
            </a:r>
            <a:r>
              <a:rPr lang="en-US" sz="1600" dirty="0"/>
              <a:t>Members provided extensive advice relating to the risk of harm, and the response required for older adults. Suicide, self-harm, risk to others, and risk through self-neglect were all considered in terms of the likely service response required. Members agreed to the inclusion of risk of harm </a:t>
            </a:r>
            <a:r>
              <a:rPr lang="en-US" sz="1600" b="1" dirty="0"/>
              <a:t>from </a:t>
            </a:r>
            <a:r>
              <a:rPr lang="en-US" sz="1600" dirty="0"/>
              <a:t>others within this domain. </a:t>
            </a:r>
          </a:p>
          <a:p>
            <a:pPr marL="0" indent="0">
              <a:buNone/>
            </a:pPr>
            <a:r>
              <a:rPr lang="en-US" sz="1600" b="1" dirty="0"/>
              <a:t>Adaptations:</a:t>
            </a:r>
          </a:p>
          <a:p>
            <a:pPr marL="342900" indent="-342900">
              <a:spcBef>
                <a:spcPts val="300"/>
              </a:spcBef>
              <a:spcAft>
                <a:spcPts val="300"/>
              </a:spcAft>
              <a:buClr>
                <a:srgbClr val="F26E3D"/>
              </a:buClr>
              <a:buFont typeface="Symbol" panose="05050102010706020507" pitchFamily="18" charset="2"/>
              <a:buChar char=""/>
              <a:tabLst>
                <a:tab pos="180340" algn="l"/>
              </a:tabLst>
            </a:pPr>
            <a:r>
              <a:rPr lang="en-US" sz="1600" dirty="0">
                <a:uFill>
                  <a:solidFill>
                    <a:srgbClr val="F26E3D"/>
                  </a:solidFill>
                </a:uFill>
                <a:latin typeface="Arial" panose="020B0604020202020204" pitchFamily="34" charset="0"/>
                <a:cs typeface="Times New Roman" panose="02020603050405020304" pitchFamily="18" charset="0"/>
              </a:rPr>
              <a:t>Risk of harm from abuse, exploitation, or neglect by others now included in Domain 2 for older adults.</a:t>
            </a:r>
          </a:p>
          <a:p>
            <a:pPr marL="342900" indent="-342900">
              <a:spcBef>
                <a:spcPts val="300"/>
              </a:spcBef>
              <a:spcAft>
                <a:spcPts val="300"/>
              </a:spcAft>
              <a:buClr>
                <a:srgbClr val="F26E3D"/>
              </a:buClr>
              <a:buFont typeface="Symbol" panose="05050102010706020507" pitchFamily="18" charset="2"/>
              <a:buChar char=""/>
              <a:tabLst>
                <a:tab pos="180340" algn="l"/>
              </a:tabLst>
            </a:pPr>
            <a:r>
              <a:rPr lang="en-US" sz="1600" dirty="0">
                <a:uFill>
                  <a:solidFill>
                    <a:srgbClr val="F26E3D"/>
                  </a:solidFill>
                </a:uFill>
                <a:latin typeface="Arial" panose="020B0604020202020204" pitchFamily="34" charset="0"/>
                <a:cs typeface="Times New Roman" panose="02020603050405020304" pitchFamily="18" charset="0"/>
              </a:rPr>
              <a:t>Users are asked to explicitly consider risk of harm arising from alcohol and other drug use.</a:t>
            </a:r>
          </a:p>
          <a:p>
            <a:pPr marL="342900" indent="-342900">
              <a:spcBef>
                <a:spcPts val="300"/>
              </a:spcBef>
              <a:spcAft>
                <a:spcPts val="300"/>
              </a:spcAft>
              <a:buClr>
                <a:srgbClr val="F26E3D"/>
              </a:buClr>
              <a:buFont typeface="Symbol" panose="05050102010706020507" pitchFamily="18" charset="2"/>
              <a:buChar char=""/>
              <a:tabLst>
                <a:tab pos="180340" algn="l"/>
              </a:tabLst>
            </a:pPr>
            <a:r>
              <a:rPr lang="en-US" sz="1600" dirty="0">
                <a:uFill>
                  <a:solidFill>
                    <a:srgbClr val="F26E3D"/>
                  </a:solidFill>
                </a:uFill>
                <a:latin typeface="Arial" panose="020B0604020202020204" pitchFamily="34" charset="0"/>
                <a:cs typeface="Times New Roman" panose="02020603050405020304" pitchFamily="18" charset="0"/>
              </a:rPr>
              <a:t>Reference to surgical intervention removed from rating point regarding non-suicidal self-injurious behaviour. The broader term of “treatment” with no reference to “surgical treatment” is now used. </a:t>
            </a:r>
          </a:p>
          <a:p>
            <a:pPr marL="342900" indent="-342900">
              <a:spcBef>
                <a:spcPts val="300"/>
              </a:spcBef>
              <a:spcAft>
                <a:spcPts val="300"/>
              </a:spcAft>
              <a:buClr>
                <a:srgbClr val="F26E3D"/>
              </a:buClr>
              <a:buFont typeface="Symbol" panose="05050102010706020507" pitchFamily="18" charset="2"/>
              <a:buChar char=""/>
              <a:tabLst>
                <a:tab pos="180340" algn="l"/>
              </a:tabLst>
            </a:pPr>
            <a:r>
              <a:rPr lang="en-US" sz="1600" dirty="0">
                <a:uFill>
                  <a:solidFill>
                    <a:srgbClr val="F26E3D"/>
                  </a:solidFill>
                </a:uFill>
                <a:latin typeface="Arial" panose="020B0604020202020204" pitchFamily="34" charset="0"/>
                <a:cs typeface="Times New Roman" panose="02020603050405020304" pitchFamily="18" charset="0"/>
              </a:rPr>
              <a:t>A practice </a:t>
            </a:r>
            <a:r>
              <a:rPr lang="en-US" sz="1600" dirty="0"/>
              <a:t>point regarding elder abuse is now included in this domain.</a:t>
            </a:r>
          </a:p>
        </p:txBody>
      </p:sp>
    </p:spTree>
    <p:extLst>
      <p:ext uri="{BB962C8B-B14F-4D97-AF65-F5344CB8AC3E}">
        <p14:creationId xmlns:p14="http://schemas.microsoft.com/office/powerpoint/2010/main" val="367343644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9A8B-C9FE-48DE-993B-7BD14EDCDF8C}"/>
              </a:ext>
            </a:extLst>
          </p:cNvPr>
          <p:cNvSpPr>
            <a:spLocks noGrp="1"/>
          </p:cNvSpPr>
          <p:nvPr>
            <p:ph type="title"/>
          </p:nvPr>
        </p:nvSpPr>
        <p:spPr/>
        <p:txBody>
          <a:bodyPr/>
          <a:lstStyle/>
          <a:p>
            <a:r>
              <a:rPr lang="en-AU" dirty="0"/>
              <a:t>Domain 3 – Functioning	</a:t>
            </a:r>
          </a:p>
        </p:txBody>
      </p:sp>
      <p:sp>
        <p:nvSpPr>
          <p:cNvPr id="3" name="Content Placeholder 2">
            <a:extLst>
              <a:ext uri="{FF2B5EF4-FFF2-40B4-BE49-F238E27FC236}">
                <a16:creationId xmlns:a16="http://schemas.microsoft.com/office/drawing/2014/main" id="{15B300DC-0BCA-4E01-A94C-D9B845448920}"/>
              </a:ext>
            </a:extLst>
          </p:cNvPr>
          <p:cNvSpPr>
            <a:spLocks noGrp="1"/>
          </p:cNvSpPr>
          <p:nvPr>
            <p:ph idx="1"/>
          </p:nvPr>
        </p:nvSpPr>
        <p:spPr/>
        <p:txBody>
          <a:bodyPr>
            <a:normAutofit/>
          </a:bodyPr>
          <a:lstStyle/>
          <a:p>
            <a:pPr marL="0" lvl="0" indent="0">
              <a:spcBef>
                <a:spcPts val="300"/>
              </a:spcBef>
              <a:spcAft>
                <a:spcPts val="300"/>
              </a:spcAft>
              <a:buClr>
                <a:srgbClr val="F26E3D"/>
              </a:buClr>
              <a:buNone/>
              <a:tabLst>
                <a:tab pos="180340" algn="l"/>
              </a:tabLst>
            </a:pPr>
            <a:r>
              <a:rPr lang="en-AU" sz="1600" b="1"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Background: </a:t>
            </a:r>
            <a:r>
              <a:rPr lang="en-AU" sz="16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Members emphasised the importance of age and culturally appropriate functioning in specific environments. </a:t>
            </a:r>
            <a:endParaRPr lang="en-AU" sz="1600" b="1"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endParaRPr lang="en-AU" sz="1600" b="1"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r>
              <a:rPr lang="en-AU" sz="1600" b="1"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Adaptations:</a:t>
            </a:r>
          </a:p>
          <a:p>
            <a:pPr marL="342900" lvl="0" indent="-342900">
              <a:spcBef>
                <a:spcPts val="300"/>
              </a:spcBef>
              <a:spcAft>
                <a:spcPts val="300"/>
              </a:spcAft>
              <a:buClr>
                <a:srgbClr val="F26E3D"/>
              </a:buClr>
              <a:buFont typeface="Symbol" panose="05050102010706020507" pitchFamily="18" charset="2"/>
              <a:buChar char=""/>
              <a:tabLst>
                <a:tab pos="180340" algn="l"/>
              </a:tabLst>
            </a:pPr>
            <a:r>
              <a:rPr lang="en-AU" sz="16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Users are asked to explicitly consider age</a:t>
            </a:r>
            <a:r>
              <a:rPr lang="en-AU"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 </a:t>
            </a:r>
            <a:r>
              <a:rPr lang="en-AU" sz="16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and cultural background when considering functional impacts.</a:t>
            </a:r>
          </a:p>
          <a:p>
            <a:pPr marL="342900" lvl="0" indent="-342900">
              <a:spcBef>
                <a:spcPts val="300"/>
              </a:spcBef>
              <a:spcAft>
                <a:spcPts val="300"/>
              </a:spcAft>
              <a:buClr>
                <a:srgbClr val="F26E3D"/>
              </a:buClr>
              <a:buFont typeface="Symbol" panose="05050102010706020507" pitchFamily="18" charset="2"/>
              <a:buChar char=""/>
              <a:tabLst>
                <a:tab pos="180340" algn="l"/>
              </a:tabLst>
            </a:pPr>
            <a:r>
              <a:rPr lang="en-AU"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Users are asked to consider functioning across specific settings: </a:t>
            </a:r>
            <a:r>
              <a:rPr lang="en-AU" sz="1600" i="1" dirty="0">
                <a:solidFill>
                  <a:srgbClr val="404040"/>
                </a:solidFill>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within the family or home environment, </a:t>
            </a:r>
            <a:r>
              <a:rPr lang="en-AU" sz="1600" i="1"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in vocational settings, with friends and peers, and in the community</a:t>
            </a:r>
            <a:r>
              <a:rPr lang="en-AU" sz="16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 </a:t>
            </a:r>
          </a:p>
          <a:p>
            <a:pPr marL="342900" lvl="0" indent="-342900">
              <a:spcBef>
                <a:spcPts val="300"/>
              </a:spcBef>
              <a:spcAft>
                <a:spcPts val="300"/>
              </a:spcAft>
              <a:buClr>
                <a:srgbClr val="F26E3D"/>
              </a:buClr>
              <a:buFont typeface="Symbol" panose="05050102010706020507" pitchFamily="18" charset="2"/>
              <a:buChar char=""/>
              <a:tabLst>
                <a:tab pos="180340" algn="l"/>
              </a:tabLst>
            </a:pPr>
            <a:r>
              <a:rPr lang="en-AU"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Days out of role (quantified as x number of days in the adult version) removed.</a:t>
            </a:r>
          </a:p>
          <a:p>
            <a:pPr marL="342900" lvl="0" indent="-342900">
              <a:spcBef>
                <a:spcPts val="300"/>
              </a:spcBef>
              <a:spcAft>
                <a:spcPts val="300"/>
              </a:spcAft>
              <a:buClr>
                <a:srgbClr val="F26E3D"/>
              </a:buClr>
              <a:buFont typeface="Symbol" panose="05050102010706020507" pitchFamily="18" charset="2"/>
              <a:buChar char=""/>
              <a:tabLst>
                <a:tab pos="180340" algn="l"/>
              </a:tabLst>
            </a:pPr>
            <a:r>
              <a:rPr lang="en-AU" sz="16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A practice point about the functional decline in later life is now included in this domain. </a:t>
            </a:r>
          </a:p>
        </p:txBody>
      </p:sp>
    </p:spTree>
    <p:extLst>
      <p:ext uri="{BB962C8B-B14F-4D97-AF65-F5344CB8AC3E}">
        <p14:creationId xmlns:p14="http://schemas.microsoft.com/office/powerpoint/2010/main" val="61495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9A8B-C9FE-48DE-993B-7BD14EDCDF8C}"/>
              </a:ext>
            </a:extLst>
          </p:cNvPr>
          <p:cNvSpPr>
            <a:spLocks noGrp="1"/>
          </p:cNvSpPr>
          <p:nvPr>
            <p:ph type="title"/>
          </p:nvPr>
        </p:nvSpPr>
        <p:spPr/>
        <p:txBody>
          <a:bodyPr/>
          <a:lstStyle/>
          <a:p>
            <a:r>
              <a:rPr lang="en-AU" dirty="0"/>
              <a:t>Domain 4 – Impact of co-existing conditions</a:t>
            </a:r>
          </a:p>
        </p:txBody>
      </p:sp>
      <p:sp>
        <p:nvSpPr>
          <p:cNvPr id="3" name="Content Placeholder 2">
            <a:extLst>
              <a:ext uri="{FF2B5EF4-FFF2-40B4-BE49-F238E27FC236}">
                <a16:creationId xmlns:a16="http://schemas.microsoft.com/office/drawing/2014/main" id="{15B300DC-0BCA-4E01-A94C-D9B845448920}"/>
              </a:ext>
            </a:extLst>
          </p:cNvPr>
          <p:cNvSpPr>
            <a:spLocks noGrp="1"/>
          </p:cNvSpPr>
          <p:nvPr>
            <p:ph idx="1"/>
          </p:nvPr>
        </p:nvSpPr>
        <p:spPr/>
        <p:txBody>
          <a:bodyPr>
            <a:normAutofit/>
          </a:bodyPr>
          <a:lstStyle/>
          <a:p>
            <a:pPr marL="0" lvl="0" indent="0">
              <a:spcBef>
                <a:spcPts val="300"/>
              </a:spcBef>
              <a:spcAft>
                <a:spcPts val="300"/>
              </a:spcAft>
              <a:buClr>
                <a:srgbClr val="F26E3D"/>
              </a:buClr>
              <a:buNone/>
              <a:tabLst>
                <a:tab pos="180340" algn="l"/>
              </a:tabLst>
            </a:pPr>
            <a:r>
              <a:rPr lang="en-AU" sz="1600" b="1"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Background:</a:t>
            </a:r>
            <a:r>
              <a:rPr lang="en-AU" sz="16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 Considerable time was spent ensuring the language and definitions incorporated in Domain 4 were able to provide sufficient guidance to users – noting that the presence of co-existing conditions can contribute complexity to the assessment and understanding of likely service needs. </a:t>
            </a:r>
          </a:p>
          <a:p>
            <a:pPr marL="0" lvl="0" indent="0">
              <a:spcBef>
                <a:spcPts val="300"/>
              </a:spcBef>
              <a:spcAft>
                <a:spcPts val="300"/>
              </a:spcAft>
              <a:buClr>
                <a:srgbClr val="F26E3D"/>
              </a:buClr>
              <a:buNone/>
              <a:tabLst>
                <a:tab pos="180340" algn="l"/>
              </a:tabLst>
            </a:pPr>
            <a:endParaRPr lang="en-AU" sz="16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r>
              <a:rPr lang="en-AU" sz="1600" b="1"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Adaptations:</a:t>
            </a:r>
            <a:endParaRPr lang="en-AU" sz="1600" b="1"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342900" indent="-342900">
              <a:spcBef>
                <a:spcPts val="300"/>
              </a:spcBef>
              <a:spcAft>
                <a:spcPts val="300"/>
              </a:spcAft>
              <a:buClr>
                <a:srgbClr val="F26E3D"/>
              </a:buClr>
              <a:buFont typeface="Symbol" panose="05050102010706020507" pitchFamily="18" charset="2"/>
              <a:buChar char=""/>
              <a:tabLst>
                <a:tab pos="180340" algn="l"/>
              </a:tabLst>
            </a:pPr>
            <a:r>
              <a:rPr lang="en-AU" sz="16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Description of intellectual disability and cognitive impairment expanded to include </a:t>
            </a:r>
            <a:r>
              <a:rPr lang="en-AU" sz="1600" dirty="0">
                <a:effectLst/>
                <a:latin typeface="Arial" panose="020B0604020202020204" pitchFamily="34" charset="0"/>
                <a:ea typeface="Calibri" panose="020F0502020204030204" pitchFamily="34" charset="0"/>
                <a:cs typeface="Times New Roman" panose="02020603050405020304" pitchFamily="18" charset="0"/>
              </a:rPr>
              <a:t>learning and communication disorders. </a:t>
            </a:r>
            <a:r>
              <a:rPr lang="en-AU"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A practice point was developed to provide definitions for users</a:t>
            </a:r>
            <a:r>
              <a:rPr lang="en-US"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 </a:t>
            </a:r>
          </a:p>
          <a:p>
            <a:pPr marL="342900" indent="-342900">
              <a:spcBef>
                <a:spcPts val="300"/>
              </a:spcBef>
              <a:spcAft>
                <a:spcPts val="300"/>
              </a:spcAft>
              <a:buClr>
                <a:srgbClr val="F26E3D"/>
              </a:buClr>
              <a:buFont typeface="Symbol" panose="05050102010706020507" pitchFamily="18" charset="2"/>
              <a:buChar char=""/>
              <a:tabLst>
                <a:tab pos="180340" algn="l"/>
              </a:tabLst>
            </a:pPr>
            <a:r>
              <a:rPr lang="en-AU" sz="1600" dirty="0">
                <a:latin typeface="Arial" panose="020B0604020202020204" pitchFamily="34" charset="0"/>
                <a:ea typeface="Calibri" panose="020F0502020204030204" pitchFamily="34" charset="0"/>
                <a:cs typeface="Times New Roman" panose="02020603050405020304" pitchFamily="18" charset="0"/>
              </a:rPr>
              <a:t>Domain 4 now considers substances that are of extreme risk. </a:t>
            </a:r>
          </a:p>
          <a:p>
            <a:pPr marL="342900" indent="-342900">
              <a:spcBef>
                <a:spcPts val="300"/>
              </a:spcBef>
              <a:spcAft>
                <a:spcPts val="300"/>
              </a:spcAft>
              <a:buClr>
                <a:srgbClr val="F26E3D"/>
              </a:buClr>
              <a:buFont typeface="Symbol" panose="05050102010706020507" pitchFamily="18" charset="2"/>
              <a:buChar char=""/>
              <a:tabLst>
                <a:tab pos="180340" algn="l"/>
              </a:tabLst>
            </a:pPr>
            <a:r>
              <a:rPr lang="en-AU" sz="1600" dirty="0">
                <a:effectLst/>
                <a:latin typeface="Arial" panose="020B0604020202020204" pitchFamily="34" charset="0"/>
                <a:ea typeface="Calibri" panose="020F0502020204030204" pitchFamily="34" charset="0"/>
                <a:cs typeface="Times New Roman" panose="02020603050405020304" pitchFamily="18" charset="0"/>
              </a:rPr>
              <a:t>Domain 4 now includes risk</a:t>
            </a:r>
            <a:r>
              <a:rPr lang="en-AU" sz="1600" dirty="0">
                <a:latin typeface="Arial" panose="020B0604020202020204" pitchFamily="34" charset="0"/>
                <a:ea typeface="Calibri" panose="020F0502020204030204" pitchFamily="34" charset="0"/>
                <a:cs typeface="Times New Roman" panose="02020603050405020304" pitchFamily="18" charset="0"/>
              </a:rPr>
              <a:t>s associated with misuse or overuse of prescription medication. </a:t>
            </a:r>
            <a:endParaRPr lang="en-AU" sz="16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endParaRPr lang="en-US"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201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9A8B-C9FE-48DE-993B-7BD14EDCDF8C}"/>
              </a:ext>
            </a:extLst>
          </p:cNvPr>
          <p:cNvSpPr>
            <a:spLocks noGrp="1"/>
          </p:cNvSpPr>
          <p:nvPr>
            <p:ph type="title"/>
          </p:nvPr>
        </p:nvSpPr>
        <p:spPr/>
        <p:txBody>
          <a:bodyPr/>
          <a:lstStyle/>
          <a:p>
            <a:r>
              <a:rPr lang="en-AU" dirty="0"/>
              <a:t>Domain 5 – Service Use and Response History </a:t>
            </a:r>
          </a:p>
        </p:txBody>
      </p:sp>
      <p:sp>
        <p:nvSpPr>
          <p:cNvPr id="3" name="Content Placeholder 2">
            <a:extLst>
              <a:ext uri="{FF2B5EF4-FFF2-40B4-BE49-F238E27FC236}">
                <a16:creationId xmlns:a16="http://schemas.microsoft.com/office/drawing/2014/main" id="{15B300DC-0BCA-4E01-A94C-D9B845448920}"/>
              </a:ext>
            </a:extLst>
          </p:cNvPr>
          <p:cNvSpPr>
            <a:spLocks noGrp="1"/>
          </p:cNvSpPr>
          <p:nvPr>
            <p:ph idx="1"/>
          </p:nvPr>
        </p:nvSpPr>
        <p:spPr/>
        <p:txBody>
          <a:bodyPr>
            <a:normAutofit/>
          </a:bodyPr>
          <a:lstStyle/>
          <a:p>
            <a:pPr marL="0" lvl="0" indent="0">
              <a:spcBef>
                <a:spcPts val="300"/>
              </a:spcBef>
              <a:spcAft>
                <a:spcPts val="300"/>
              </a:spcAft>
              <a:buClr>
                <a:srgbClr val="F26E3D"/>
              </a:buClr>
              <a:buNone/>
              <a:tabLst>
                <a:tab pos="180340" algn="l"/>
              </a:tabLst>
            </a:pPr>
            <a:r>
              <a:rPr lang="en-AU" sz="1600" b="1"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Backgroun</a:t>
            </a:r>
            <a:r>
              <a:rPr lang="en-AU" sz="1600" b="1"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d: </a:t>
            </a:r>
            <a:r>
              <a:rPr lang="en-AU" sz="1600" dirty="0">
                <a:effectLst/>
                <a:latin typeface="Arial" panose="020B0604020202020204" pitchFamily="34" charset="0"/>
                <a:ea typeface="Calibri" panose="020F0502020204030204" pitchFamily="34" charset="0"/>
              </a:rPr>
              <a:t>Relevant services and support refer to safe, culturally appropriate, evidence-informed mental health, health and/or community services focussed on or relevant to the person's mental health.</a:t>
            </a:r>
            <a:endParaRPr lang="en-AU" sz="1600" b="1"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endParaRPr lang="en-AU" sz="1600" b="1"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r>
              <a:rPr lang="en-AU" sz="1600" b="1"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Adaptations:</a:t>
            </a:r>
          </a:p>
          <a:p>
            <a:pPr marL="342900" lvl="0" indent="-342900">
              <a:spcBef>
                <a:spcPts val="300"/>
              </a:spcBef>
              <a:spcAft>
                <a:spcPts val="300"/>
              </a:spcAft>
              <a:buClr>
                <a:srgbClr val="F26E3D"/>
              </a:buClr>
              <a:buFont typeface="Symbol" panose="05050102010706020507" pitchFamily="18" charset="2"/>
              <a:buChar char=""/>
              <a:tabLst>
                <a:tab pos="180340" algn="l"/>
              </a:tabLst>
            </a:pPr>
            <a:r>
              <a:rPr lang="en-AU" sz="16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rPr>
              <a:t>Domain 5 name changed (consistent with child and adolescent versions)</a:t>
            </a:r>
          </a:p>
          <a:p>
            <a:pPr marL="342900" lvl="0" indent="-342900">
              <a:spcBef>
                <a:spcPts val="300"/>
              </a:spcBef>
              <a:spcAft>
                <a:spcPts val="300"/>
              </a:spcAft>
              <a:buClr>
                <a:srgbClr val="F26E3D"/>
              </a:buClr>
              <a:buFont typeface="Symbol" panose="05050102010706020507" pitchFamily="18" charset="2"/>
              <a:buChar char=""/>
              <a:tabLst>
                <a:tab pos="180340" algn="l"/>
              </a:tabLst>
            </a:pPr>
            <a:r>
              <a:rPr lang="en-AU" sz="1600" dirty="0">
                <a:latin typeface="Arial" panose="020B0604020202020204" pitchFamily="34" charset="0"/>
                <a:ea typeface="Calibri" panose="020F0502020204030204" pitchFamily="34" charset="0"/>
                <a:cs typeface="Times New Roman" panose="02020603050405020304" pitchFamily="18" charset="0"/>
              </a:rPr>
              <a:t>Domain now considers the </a:t>
            </a:r>
            <a:r>
              <a:rPr lang="en-AU" sz="1600" u="sng" dirty="0">
                <a:latin typeface="Arial" panose="020B0604020202020204" pitchFamily="34" charset="0"/>
                <a:ea typeface="Calibri" panose="020F0502020204030204" pitchFamily="34" charset="0"/>
                <a:cs typeface="Times New Roman" panose="02020603050405020304" pitchFamily="18" charset="0"/>
              </a:rPr>
              <a:t>benefit</a:t>
            </a:r>
            <a:r>
              <a:rPr lang="en-AU" sz="1600" dirty="0">
                <a:latin typeface="Arial" panose="020B0604020202020204" pitchFamily="34" charset="0"/>
                <a:ea typeface="Calibri" panose="020F0502020204030204" pitchFamily="34" charset="0"/>
                <a:cs typeface="Times New Roman" panose="02020603050405020304" pitchFamily="18" charset="0"/>
              </a:rPr>
              <a:t> of previous treatment, rather than “recovery” – a term which was viewed as difficult to measure (e.g., partial/full recovery and the distinction between the concepts). </a:t>
            </a:r>
          </a:p>
          <a:p>
            <a:pPr marL="342900" lvl="0" indent="-342900">
              <a:spcBef>
                <a:spcPts val="300"/>
              </a:spcBef>
              <a:spcAft>
                <a:spcPts val="300"/>
              </a:spcAft>
              <a:buClr>
                <a:srgbClr val="F26E3D"/>
              </a:buClr>
              <a:buFont typeface="Symbol" panose="05050102010706020507" pitchFamily="18" charset="2"/>
              <a:buChar char=""/>
              <a:tabLst>
                <a:tab pos="180340" algn="l"/>
              </a:tabLst>
            </a:pPr>
            <a:r>
              <a:rPr lang="en-AU" sz="1600" dirty="0">
                <a:effectLst/>
                <a:latin typeface="Arial" panose="020B0604020202020204" pitchFamily="34" charset="0"/>
                <a:ea typeface="Calibri" panose="020F0502020204030204" pitchFamily="34" charset="0"/>
                <a:cs typeface="Times New Roman" panose="02020603050405020304" pitchFamily="18" charset="0"/>
              </a:rPr>
              <a:t>Definition of services includes behavioural services. </a:t>
            </a:r>
          </a:p>
          <a:p>
            <a:pPr marL="0" lvl="0" indent="0">
              <a:spcBef>
                <a:spcPts val="300"/>
              </a:spcBef>
              <a:spcAft>
                <a:spcPts val="300"/>
              </a:spcAft>
              <a:buClr>
                <a:srgbClr val="F26E3D"/>
              </a:buClr>
              <a:buNone/>
              <a:tabLst>
                <a:tab pos="180340" algn="l"/>
              </a:tabLst>
            </a:pPr>
            <a:endParaRPr lang="en-AU" sz="16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300"/>
              </a:spcBef>
              <a:spcAft>
                <a:spcPts val="300"/>
              </a:spcAft>
              <a:buClr>
                <a:srgbClr val="F26E3D"/>
              </a:buClr>
              <a:buNone/>
              <a:tabLst>
                <a:tab pos="180340" algn="l"/>
              </a:tabLst>
            </a:pPr>
            <a:endParaRPr lang="en-US" sz="1800" dirty="0">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a:p>
            <a:pPr marL="342900" lvl="0" indent="-342900">
              <a:spcBef>
                <a:spcPts val="300"/>
              </a:spcBef>
              <a:spcAft>
                <a:spcPts val="300"/>
              </a:spcAft>
              <a:buClr>
                <a:srgbClr val="F26E3D"/>
              </a:buClr>
              <a:buFont typeface="Symbol" panose="05050102010706020507" pitchFamily="18" charset="2"/>
              <a:buChar char=""/>
              <a:tabLst>
                <a:tab pos="180340" algn="l"/>
              </a:tabLst>
            </a:pPr>
            <a:endParaRPr lang="en-AU" sz="1800" dirty="0">
              <a:effectLst/>
              <a:uFill>
                <a:solidFill>
                  <a:srgbClr val="F26E3D"/>
                </a:solidFill>
              </a:u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9452313"/>
      </p:ext>
    </p:extLst>
  </p:cSld>
  <p:clrMapOvr>
    <a:masterClrMapping/>
  </p:clrMapOvr>
</p:sld>
</file>

<file path=ppt/theme/theme1.xml><?xml version="1.0" encoding="utf-8"?>
<a:theme xmlns:a="http://schemas.openxmlformats.org/drawingml/2006/main" name="Office Theme">
  <a:themeElements>
    <a:clrScheme name="Custom 1">
      <a:dk1>
        <a:srgbClr val="003E6A"/>
      </a:dk1>
      <a:lt1>
        <a:srgbClr val="FFFFFF"/>
      </a:lt1>
      <a:dk2>
        <a:srgbClr val="6D6D70"/>
      </a:dk2>
      <a:lt2>
        <a:srgbClr val="F0F1F1"/>
      </a:lt2>
      <a:accent1>
        <a:srgbClr val="F26E3D"/>
      </a:accent1>
      <a:accent2>
        <a:srgbClr val="E6ECF0"/>
      </a:accent2>
      <a:accent3>
        <a:srgbClr val="A5A5A5"/>
      </a:accent3>
      <a:accent4>
        <a:srgbClr val="003E6A"/>
      </a:accent4>
      <a:accent5>
        <a:srgbClr val="BBDFFE"/>
      </a:accent5>
      <a:accent6>
        <a:srgbClr val="85C0F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36A656D-74A6-4728-B460-BA4EA925CE5E}" vid="{E9F5F0FB-22C8-4F27-8C62-1330502027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B0B12D2F0A044930B7F0ED9CD8462" ma:contentTypeVersion="15" ma:contentTypeDescription="Create a new document." ma:contentTypeScope="" ma:versionID="3a47fea1736b24f5ae1554db059b5530">
  <xsd:schema xmlns:xsd="http://www.w3.org/2001/XMLSchema" xmlns:xs="http://www.w3.org/2001/XMLSchema" xmlns:p="http://schemas.microsoft.com/office/2006/metadata/properties" xmlns:ns2="66b98d56-25b7-479b-bf58-c8a0702ccf2c" xmlns:ns3="3e9090f6-0245-48e3-bd19-46cc0b4d31f0" targetNamespace="http://schemas.microsoft.com/office/2006/metadata/properties" ma:root="true" ma:fieldsID="ae2c912b358e3060b04b04e10a2a743d" ns2:_="" ns3:_="">
    <xsd:import namespace="66b98d56-25b7-479b-bf58-c8a0702ccf2c"/>
    <xsd:import namespace="3e9090f6-0245-48e3-bd19-46cc0b4d31f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Trello" minOccurs="0"/>
                <xsd:element ref="ns3:MediaServiceLocation"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b98d56-25b7-479b-bf58-c8a0702ccf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9090f6-0245-48e3-bd19-46cc0b4d31f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Trello" ma:index="20" nillable="true" ma:displayName="Trello" ma:description="Link to Trello ticket" ma:format="Hyperlink" ma:internalName="Trello">
      <xsd:complexType>
        <xsd:complexContent>
          <xsd:extension base="dms:URL">
            <xsd:sequence>
              <xsd:element name="Url" type="dms:ValidUrl" minOccurs="0" nillable="true"/>
              <xsd:element name="Description" type="xsd:string" nillable="true"/>
            </xsd:sequence>
          </xsd:extension>
        </xsd:complexContent>
      </xsd:complexType>
    </xsd:element>
    <xsd:element name="MediaServiceLocation" ma:index="21" nillable="true" ma:displayName="Location" ma:internalName="MediaServiceLocation" ma:readOnly="true">
      <xsd:simpleType>
        <xsd:restriction base="dms:Text"/>
      </xsd:simpleType>
    </xsd:element>
    <xsd:element name="Category" ma:index="22" nillable="true" ma:displayName="Category" ma:format="Dropdown" ma:internalName="Category">
      <xsd:simpleType>
        <xsd:restriction base="dms:Choice">
          <xsd:enumeration value="Design Files"/>
          <xsd:enumeration value="Image Libraries"/>
          <xsd:enumeration value="Video Team"/>
          <xsd:enumeration value="Design Files - Corporate Comms Wallboard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ello xmlns="3e9090f6-0245-48e3-bd19-46cc0b4d31f0">
      <Url xsi:nil="true"/>
      <Description xsi:nil="true"/>
    </Trello>
    <Category xmlns="3e9090f6-0245-48e3-bd19-46cc0b4d31f0" xsi:nil="true"/>
  </documentManagement>
</p:properties>
</file>

<file path=customXml/itemProps1.xml><?xml version="1.0" encoding="utf-8"?>
<ds:datastoreItem xmlns:ds="http://schemas.openxmlformats.org/officeDocument/2006/customXml" ds:itemID="{6CCCD8E7-9D09-4ADD-A762-B86FB04599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b98d56-25b7-479b-bf58-c8a0702ccf2c"/>
    <ds:schemaRef ds:uri="3e9090f6-0245-48e3-bd19-46cc0b4d31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49D9DB-0D73-45A3-B9AA-BB1086CA6D35}">
  <ds:schemaRefs>
    <ds:schemaRef ds:uri="http://schemas.microsoft.com/sharepoint/v3/contenttype/forms"/>
  </ds:schemaRefs>
</ds:datastoreItem>
</file>

<file path=customXml/itemProps3.xml><?xml version="1.0" encoding="utf-8"?>
<ds:datastoreItem xmlns:ds="http://schemas.openxmlformats.org/officeDocument/2006/customXml" ds:itemID="{098B7464-F3DC-47C4-AF02-5D741682CBD9}">
  <ds:schemaRefs>
    <ds:schemaRef ds:uri="http://www.w3.org/XML/1998/namespace"/>
    <ds:schemaRef ds:uri="http://schemas.openxmlformats.org/package/2006/metadata/core-properties"/>
    <ds:schemaRef ds:uri="http://purl.org/dc/terms/"/>
    <ds:schemaRef ds:uri="http://purl.org/dc/elements/1.1/"/>
    <ds:schemaRef ds:uri="http://schemas.microsoft.com/office/2006/documentManagement/types"/>
    <ds:schemaRef ds:uri="http://schemas.microsoft.com/office/infopath/2007/PartnerControls"/>
    <ds:schemaRef ds:uri="3e9090f6-0245-48e3-bd19-46cc0b4d31f0"/>
    <ds:schemaRef ds:uri="66b98d56-25b7-479b-bf58-c8a0702ccf2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Department of Health Template</Template>
  <TotalTime>1192</TotalTime>
  <Words>1473</Words>
  <Application>Microsoft Office PowerPoint</Application>
  <PresentationFormat>Widescreen</PresentationFormat>
  <Paragraphs>92</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Helvetica</vt:lpstr>
      <vt:lpstr>Symbol</vt:lpstr>
      <vt:lpstr>Office Theme</vt:lpstr>
      <vt:lpstr>NATIONAL INITIAL ASSESSMENT AND REFERRAL (IAR) FOR MENTAL HEALTHCARE  SUMMARY OF APPROACH TO AND OUTCOMES FROM VERSION DEVELOPMENT – OLDER ADULTS</vt:lpstr>
      <vt:lpstr>Age-based version development</vt:lpstr>
      <vt:lpstr>High Level Process Overview</vt:lpstr>
      <vt:lpstr>Common ground across versions </vt:lpstr>
      <vt:lpstr>Domain 1 – Symptom severity and distress</vt:lpstr>
      <vt:lpstr>Domain 2 – Risk of Harm</vt:lpstr>
      <vt:lpstr>Domain 3 – Functioning </vt:lpstr>
      <vt:lpstr>Domain 4 – Impact of co-existing conditions</vt:lpstr>
      <vt:lpstr>Domain 5 – Service Use and Response History </vt:lpstr>
      <vt:lpstr>Domain 6 – Social and environmental stressors</vt:lpstr>
      <vt:lpstr>Domain 7 – Family and other supports</vt:lpstr>
      <vt:lpstr>Domain 8 – Engagement and motivation</vt:lpstr>
      <vt:lpstr>Levels of care</vt:lpstr>
      <vt:lpstr>Changes to the logic</vt:lpstr>
      <vt:lpstr>Standard assessment tools</vt:lpstr>
      <vt:lpstr>PowerPoint Presentation</vt:lpstr>
    </vt:vector>
  </TitlesOfParts>
  <Company>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FAIRHALL, Brad</dc:creator>
  <cp:lastModifiedBy>BENTLEY, Lisa</cp:lastModifiedBy>
  <cp:revision>15</cp:revision>
  <cp:lastPrinted>2018-09-20T02:29:20Z</cp:lastPrinted>
  <dcterms:created xsi:type="dcterms:W3CDTF">2021-06-02T07:09:16Z</dcterms:created>
  <dcterms:modified xsi:type="dcterms:W3CDTF">2022-05-19T01:29:43Z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0x010100AA3B0B12D2F0A044930B7F0ED9CD8462</vt:lpwstr>
  </property>
</Properties>
</file>