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4116" r:id="rId4"/>
  </p:sldMasterIdLst>
  <p:notesMasterIdLst>
    <p:notesMasterId r:id="rId27"/>
  </p:notesMasterIdLst>
  <p:handoutMasterIdLst>
    <p:handoutMasterId r:id="rId28"/>
  </p:handoutMasterIdLst>
  <p:sldIdLst>
    <p:sldId id="499" r:id="rId5"/>
    <p:sldId id="468" r:id="rId6"/>
    <p:sldId id="493" r:id="rId7"/>
    <p:sldId id="527" r:id="rId8"/>
    <p:sldId id="501" r:id="rId9"/>
    <p:sldId id="550" r:id="rId10"/>
    <p:sldId id="552" r:id="rId11"/>
    <p:sldId id="551" r:id="rId12"/>
    <p:sldId id="538" r:id="rId13"/>
    <p:sldId id="530" r:id="rId14"/>
    <p:sldId id="533" r:id="rId15"/>
    <p:sldId id="532" r:id="rId16"/>
    <p:sldId id="545" r:id="rId17"/>
    <p:sldId id="535" r:id="rId18"/>
    <p:sldId id="546" r:id="rId19"/>
    <p:sldId id="543" r:id="rId20"/>
    <p:sldId id="536" r:id="rId21"/>
    <p:sldId id="549" r:id="rId22"/>
    <p:sldId id="508" r:id="rId23"/>
    <p:sldId id="510" r:id="rId24"/>
    <p:sldId id="540" r:id="rId25"/>
    <p:sldId id="453" r:id="rId2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04">
          <p15:clr>
            <a:srgbClr val="A4A3A4"/>
          </p15:clr>
        </p15:guide>
        <p15:guide id="2" pos="284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8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0B14"/>
    <a:srgbClr val="13223E"/>
    <a:srgbClr val="D16B05"/>
    <a:srgbClr val="D38903"/>
    <a:srgbClr val="A80000"/>
    <a:srgbClr val="323232"/>
    <a:srgbClr val="283C4C"/>
    <a:srgbClr val="926F00"/>
    <a:srgbClr val="9E7800"/>
    <a:srgbClr val="0082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1CE573-DD21-4BAD-A1AD-D4B89D546AAF}" v="144" dt="2018-07-20T01:21:06.2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130" autoAdjust="0"/>
    <p:restoredTop sz="95221" autoAdjust="0"/>
  </p:normalViewPr>
  <p:slideViewPr>
    <p:cSldViewPr snapToGrid="0" snapToObjects="1" showGuides="1">
      <p:cViewPr varScale="1">
        <p:scale>
          <a:sx n="131" d="100"/>
          <a:sy n="131" d="100"/>
        </p:scale>
        <p:origin x="666" y="126"/>
      </p:cViewPr>
      <p:guideLst>
        <p:guide orient="horz" pos="2104"/>
        <p:guide pos="284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-4092"/>
    </p:cViewPr>
  </p:sorterViewPr>
  <p:notesViewPr>
    <p:cSldViewPr snapToGrid="0" snapToObjects="1">
      <p:cViewPr varScale="1">
        <p:scale>
          <a:sx n="92" d="100"/>
          <a:sy n="92" d="100"/>
        </p:scale>
        <p:origin x="3750" y="84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45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DA9EFC-CF96-7E46-8884-D01C20C6C762}" type="datetimeFigureOut">
              <a:rPr lang="en-US" smtClean="0"/>
              <a:t>2/16/2021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BCD9A-28E4-134A-B109-B1783EF5C1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2605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601EF2-9916-514F-A8A4-BF96020BCD3E}" type="datetimeFigureOut">
              <a:rPr lang="en-US" smtClean="0"/>
              <a:t>2/16/2021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35540C-7501-3242-AA08-B2CEB7F885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2226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5540C-7501-3242-AA08-B2CEB7F8856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5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5540C-7501-3242-AA08-B2CEB7F8856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046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5540C-7501-3242-AA08-B2CEB7F8856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8821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5540C-7501-3242-AA08-B2CEB7F8856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0281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5540C-7501-3242-AA08-B2CEB7F8856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7842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5540C-7501-3242-AA08-B2CEB7F8856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9382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5540C-7501-3242-AA08-B2CEB7F88568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1707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35540C-7501-3242-AA08-B2CEB7F885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00477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5540C-7501-3242-AA08-B2CEB7F88568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766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2996" y="1371601"/>
            <a:ext cx="7848600" cy="1927225"/>
          </a:xfrm>
        </p:spPr>
        <p:txBody>
          <a:bodyPr wrap="square" lIns="0" anchor="b">
            <a:noAutofit/>
          </a:bodyPr>
          <a:lstStyle>
            <a:lvl1pPr>
              <a:defRPr sz="3200" cap="all" baseline="0">
                <a:solidFill>
                  <a:srgbClr val="13223E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2996" y="3505200"/>
            <a:ext cx="6400800" cy="1752600"/>
          </a:xfrm>
        </p:spPr>
        <p:txBody>
          <a:bodyPr lIns="0"/>
          <a:lstStyle>
            <a:lvl1pPr marL="0" indent="0" algn="l">
              <a:buNone/>
              <a:defRPr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0D4F-B3CA-4A82-B9D2-83BD64895893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16/02/2021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81BC-9EDB-41C0-9664-ACF80F9CD9BD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3400109"/>
            <a:ext cx="8229600" cy="0"/>
          </a:xfrm>
          <a:prstGeom prst="line">
            <a:avLst/>
          </a:prstGeom>
          <a:ln w="6350" cmpd="sng">
            <a:solidFill>
              <a:srgbClr val="8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No footer infor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>
                <a:solidFill>
                  <a:srgbClr val="13223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1905917"/>
            <a:ext cx="8229600" cy="0"/>
          </a:xfrm>
          <a:prstGeom prst="line">
            <a:avLst/>
          </a:prstGeom>
          <a:ln w="6350" cmpd="sng">
            <a:solidFill>
              <a:srgbClr val="8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457200" y="1905917"/>
            <a:ext cx="8229600" cy="0"/>
          </a:xfrm>
          <a:prstGeom prst="line">
            <a:avLst/>
          </a:prstGeom>
          <a:ln w="6350" cmpd="sng">
            <a:solidFill>
              <a:srgbClr val="8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0D4F-B3CA-4A82-B9D2-83BD64895893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16/02/2021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81BC-9EDB-41C0-9664-ACF80F9CD9BD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2072640"/>
            <a:ext cx="8229600" cy="4262042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>
                <a:solidFill>
                  <a:srgbClr val="13223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464077"/>
            <a:ext cx="9283290" cy="39392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1905917"/>
            <a:ext cx="8229600" cy="0"/>
          </a:xfrm>
          <a:prstGeom prst="line">
            <a:avLst/>
          </a:prstGeom>
          <a:ln w="6350" cmpd="sng">
            <a:solidFill>
              <a:srgbClr val="8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5514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1663337"/>
            <a:ext cx="5904390" cy="467134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9D0B1-0EBF-7246-BF7E-3B84AACB9513}" type="datetime3">
              <a:rPr lang="en-AU" smtClean="0"/>
              <a:t>16 February, 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436314"/>
            <a:ext cx="2139696" cy="389836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No footer infor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57200" y="1905917"/>
            <a:ext cx="8229600" cy="0"/>
          </a:xfrm>
          <a:prstGeom prst="line">
            <a:avLst/>
          </a:prstGeom>
          <a:ln w="6350" cmpd="sng">
            <a:solidFill>
              <a:srgbClr val="8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0687-C32A-FA4F-B7B3-87903B60277E}" type="datetime3">
              <a:rPr lang="en-AU" smtClean="0"/>
              <a:t>16 February,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361406" y="1986759"/>
            <a:ext cx="8229600" cy="4170201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3223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Clr>
                <a:srgbClr val="35414B"/>
              </a:buClr>
              <a:defRPr sz="2000"/>
            </a:lvl1pPr>
            <a:lvl2pPr>
              <a:buClr>
                <a:srgbClr val="35414B"/>
              </a:buClr>
              <a:defRPr sz="1800"/>
            </a:lvl2pPr>
            <a:lvl3pPr>
              <a:buClr>
                <a:srgbClr val="35414B"/>
              </a:buClr>
              <a:defRPr sz="1600"/>
            </a:lvl3pPr>
            <a:lvl4pPr>
              <a:buClr>
                <a:srgbClr val="35414B"/>
              </a:buClr>
              <a:defRPr sz="1400"/>
            </a:lvl4pPr>
            <a:lvl5pPr>
              <a:buClr>
                <a:srgbClr val="35414B"/>
              </a:buCl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0D4F-B3CA-4A82-B9D2-83BD64895893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16/02/2021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81BC-9EDB-41C0-9664-ACF80F9CD9BD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518160" y="1905917"/>
            <a:ext cx="8229600" cy="0"/>
          </a:xfrm>
          <a:prstGeom prst="line">
            <a:avLst/>
          </a:prstGeom>
          <a:ln w="6350" cmpd="sng">
            <a:solidFill>
              <a:srgbClr val="8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 heading 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6963"/>
            <a:ext cx="8229600" cy="4677508"/>
          </a:xfrm>
        </p:spPr>
        <p:txBody>
          <a:bodyPr>
            <a:normAutofit/>
          </a:bodyPr>
          <a:lstStyle>
            <a:lvl1pPr>
              <a:buClr>
                <a:srgbClr val="35414B"/>
              </a:buClr>
              <a:defRPr sz="2000"/>
            </a:lvl1pPr>
            <a:lvl2pPr>
              <a:buClr>
                <a:srgbClr val="35414B"/>
              </a:buClr>
              <a:defRPr sz="1800"/>
            </a:lvl2pPr>
            <a:lvl3pPr>
              <a:buClr>
                <a:srgbClr val="35414B"/>
              </a:buClr>
              <a:defRPr sz="1600"/>
            </a:lvl3pPr>
            <a:lvl4pPr>
              <a:buClr>
                <a:srgbClr val="35414B"/>
              </a:buClr>
              <a:defRPr sz="1400"/>
            </a:lvl4pPr>
            <a:lvl5pPr>
              <a:buClr>
                <a:srgbClr val="35414B"/>
              </a:buCl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0D4F-B3CA-4A82-B9D2-83BD64895893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16/02/2021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81BC-9EDB-41C0-9664-ACF80F9CD9BD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4035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3223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77200"/>
            <a:ext cx="4038600" cy="4116410"/>
          </a:xfrm>
        </p:spPr>
        <p:txBody>
          <a:bodyPr>
            <a:normAutofit/>
          </a:bodyPr>
          <a:lstStyle>
            <a:lvl1pPr>
              <a:buClr>
                <a:srgbClr val="35414B"/>
              </a:buClr>
              <a:defRPr sz="2000"/>
            </a:lvl1pPr>
            <a:lvl2pPr>
              <a:buClr>
                <a:srgbClr val="35414B"/>
              </a:buClr>
              <a:defRPr sz="1800"/>
            </a:lvl2pPr>
            <a:lvl3pPr>
              <a:buClr>
                <a:srgbClr val="35414B"/>
              </a:buClr>
              <a:defRPr sz="1600"/>
            </a:lvl3pPr>
            <a:lvl4pPr>
              <a:buClr>
                <a:srgbClr val="35414B"/>
              </a:buClr>
              <a:defRPr sz="1400"/>
            </a:lvl4pPr>
            <a:lvl5pPr>
              <a:buClr>
                <a:srgbClr val="35414B"/>
              </a:buCl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0D4F-B3CA-4A82-B9D2-83BD64895893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16/02/2021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81BC-9EDB-41C0-9664-ACF80F9CD9BD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1905917"/>
            <a:ext cx="8229600" cy="0"/>
          </a:xfrm>
          <a:prstGeom prst="line">
            <a:avLst/>
          </a:prstGeom>
          <a:ln w="6350" cmpd="sng">
            <a:solidFill>
              <a:srgbClr val="8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>
                <a:solidFill>
                  <a:srgbClr val="13223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80240"/>
            <a:ext cx="3931920" cy="639763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Autofit/>
          </a:bodyPr>
          <a:lstStyle>
            <a:lvl1pPr marL="0" indent="0" algn="l">
              <a:buNone/>
              <a:defRPr sz="1600" b="0">
                <a:solidFill>
                  <a:srgbClr val="13223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79520"/>
            <a:ext cx="3931920" cy="3755163"/>
          </a:xfrm>
        </p:spPr>
        <p:txBody>
          <a:bodyPr>
            <a:normAutofit/>
          </a:bodyPr>
          <a:lstStyle>
            <a:lvl1pPr>
              <a:buClr>
                <a:schemeClr val="accent4"/>
              </a:buClr>
              <a:defRPr sz="2000">
                <a:solidFill>
                  <a:srgbClr val="272727"/>
                </a:solidFill>
              </a:defRPr>
            </a:lvl1pPr>
            <a:lvl2pPr>
              <a:buClr>
                <a:schemeClr val="accent4"/>
              </a:buClr>
              <a:defRPr sz="1800">
                <a:solidFill>
                  <a:srgbClr val="272727"/>
                </a:solidFill>
              </a:defRPr>
            </a:lvl2pPr>
            <a:lvl3pPr>
              <a:buClr>
                <a:schemeClr val="accent4"/>
              </a:buClr>
              <a:defRPr sz="1600">
                <a:solidFill>
                  <a:srgbClr val="272727"/>
                </a:solidFill>
              </a:defRPr>
            </a:lvl3pPr>
            <a:lvl4pPr>
              <a:buClr>
                <a:schemeClr val="accent4"/>
              </a:buClr>
              <a:defRPr sz="1400">
                <a:solidFill>
                  <a:srgbClr val="272727"/>
                </a:solidFill>
              </a:defRPr>
            </a:lvl4pPr>
            <a:lvl5pPr>
              <a:buClr>
                <a:schemeClr val="accent4"/>
              </a:buClr>
              <a:defRPr sz="1400">
                <a:solidFill>
                  <a:srgbClr val="272727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754880" y="1880240"/>
            <a:ext cx="3931920" cy="639763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l">
              <a:buNone/>
              <a:defRPr lang="en-US" sz="1600" b="0" kern="1200" dirty="0" smtClean="0">
                <a:solidFill>
                  <a:srgbClr val="13223E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205" y="2718587"/>
            <a:ext cx="3931920" cy="3755163"/>
          </a:xfrm>
        </p:spPr>
        <p:txBody>
          <a:bodyPr/>
          <a:lstStyle>
            <a:lvl1pPr>
              <a:buClr>
                <a:schemeClr val="accent4"/>
              </a:buClr>
              <a:defRPr sz="2000">
                <a:solidFill>
                  <a:srgbClr val="272727"/>
                </a:solidFill>
              </a:defRPr>
            </a:lvl1pPr>
            <a:lvl2pPr>
              <a:buClr>
                <a:schemeClr val="accent4"/>
              </a:buClr>
              <a:defRPr sz="1800">
                <a:solidFill>
                  <a:srgbClr val="272727"/>
                </a:solidFill>
              </a:defRPr>
            </a:lvl2pPr>
            <a:lvl3pPr>
              <a:buClr>
                <a:schemeClr val="accent4"/>
              </a:buClr>
              <a:defRPr sz="1600">
                <a:solidFill>
                  <a:srgbClr val="272727"/>
                </a:solidFill>
              </a:defRPr>
            </a:lvl3pPr>
            <a:lvl4pPr>
              <a:buClr>
                <a:schemeClr val="accent4"/>
              </a:buClr>
              <a:defRPr sz="1400">
                <a:solidFill>
                  <a:srgbClr val="272727"/>
                </a:solidFill>
              </a:defRPr>
            </a:lvl4pPr>
            <a:lvl5pPr>
              <a:buClr>
                <a:schemeClr val="accent4"/>
              </a:buClr>
              <a:defRPr sz="1400">
                <a:solidFill>
                  <a:srgbClr val="272727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0D4F-B3CA-4A82-B9D2-83BD64895893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16/02/2021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81BC-9EDB-41C0-9664-ACF80F9CD9BD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572794" y="2163097"/>
            <a:ext cx="0" cy="4171586"/>
          </a:xfrm>
          <a:prstGeom prst="line">
            <a:avLst/>
          </a:prstGeom>
          <a:ln w="6350" cmpd="sng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57200" y="1905917"/>
            <a:ext cx="8229600" cy="0"/>
          </a:xfrm>
          <a:prstGeom prst="line">
            <a:avLst/>
          </a:prstGeom>
          <a:ln w="6350" cmpd="sng">
            <a:solidFill>
              <a:srgbClr val="8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>
                <a:solidFill>
                  <a:srgbClr val="13223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0D4F-B3CA-4A82-B9D2-83BD64895893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16/02/2021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81BC-9EDB-41C0-9664-ACF80F9CD9BD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1905917"/>
            <a:ext cx="8229600" cy="0"/>
          </a:xfrm>
          <a:prstGeom prst="line">
            <a:avLst/>
          </a:prstGeom>
          <a:ln w="6350" cmpd="sng">
            <a:solidFill>
              <a:srgbClr val="8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- Logo as Water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0D4F-B3CA-4A82-B9D2-83BD64895893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16/02/2021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81BC-9EDB-41C0-9664-ACF80F9CD9BD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2686" y="1602377"/>
            <a:ext cx="5715000" cy="4732306"/>
          </a:xfrm>
        </p:spPr>
        <p:txBody>
          <a:bodyPr>
            <a:normAutofit/>
          </a:bodyPr>
          <a:lstStyle>
            <a:lvl1pPr>
              <a:buClr>
                <a:srgbClr val="35414B"/>
              </a:buClr>
              <a:defRPr sz="2400"/>
            </a:lvl1pPr>
            <a:lvl2pPr>
              <a:buClr>
                <a:srgbClr val="35414B"/>
              </a:buClr>
              <a:defRPr sz="2000"/>
            </a:lvl2pPr>
            <a:lvl3pPr>
              <a:buClr>
                <a:srgbClr val="35414B"/>
              </a:buClr>
              <a:defRPr sz="1800"/>
            </a:lvl3pPr>
            <a:lvl4pPr>
              <a:buClr>
                <a:srgbClr val="35414B"/>
              </a:buClr>
              <a:defRPr sz="1600"/>
            </a:lvl4pPr>
            <a:lvl5pPr>
              <a:buClr>
                <a:srgbClr val="35414B"/>
              </a:buCl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436314"/>
            <a:ext cx="2139696" cy="389836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0D4F-B3CA-4A82-B9D2-83BD64895893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16/02/2021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81BC-9EDB-41C0-9664-ACF80F9CD9BD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794706" y="1196258"/>
            <a:ext cx="0" cy="5138425"/>
          </a:xfrm>
          <a:prstGeom prst="line">
            <a:avLst/>
          </a:prstGeom>
          <a:ln w="6350" cmpd="sng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016" y="394923"/>
            <a:ext cx="2412000" cy="7096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1384663"/>
            <a:ext cx="5904390" cy="4950020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0D4F-B3CA-4A82-B9D2-83BD64895893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16/02/2021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81BC-9EDB-41C0-9664-ACF80F9CD9BD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436314"/>
            <a:ext cx="2139696" cy="389836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23698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76975"/>
            <a:ext cx="8229600" cy="40474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589874"/>
            <a:ext cx="9250516" cy="275870"/>
          </a:xfrm>
          <a:prstGeom prst="rect">
            <a:avLst/>
          </a:prstGeom>
          <a:solidFill>
            <a:srgbClr val="35414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82130"/>
            <a:ext cx="2895600" cy="2575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D0150D4F-B3CA-4A82-B9D2-83BD64895893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16/02/2021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6582130"/>
            <a:ext cx="4114800" cy="2575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FFFFFF"/>
                </a:solidFill>
              </a:defRPr>
            </a:lvl1pPr>
          </a:lstStyle>
          <a:p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6582130"/>
            <a:ext cx="1066800" cy="2575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rgbClr val="FFFFFF"/>
                </a:solidFill>
              </a:defRPr>
            </a:lvl1pPr>
          </a:lstStyle>
          <a:p>
            <a:fld id="{6D8681BC-9EDB-41C0-9664-ACF80F9CD9BD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1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6330" y="3289501"/>
            <a:ext cx="621740" cy="54998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07939" y="4787696"/>
            <a:ext cx="2389731" cy="1561732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6128303" y="395696"/>
            <a:ext cx="254108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dirty="0" smtClean="0">
                <a:latin typeface="Arial Narrow" panose="020B0606020202030204" pitchFamily="34" charset="0"/>
              </a:rPr>
              <a:t>Medical Research</a:t>
            </a:r>
          </a:p>
          <a:p>
            <a:r>
              <a:rPr lang="en-AU" sz="2800" b="1" dirty="0" smtClean="0">
                <a:latin typeface="Bahnschrift" panose="020B0502040204020203" pitchFamily="34" charset="0"/>
              </a:rPr>
              <a:t>Future</a:t>
            </a:r>
            <a:r>
              <a:rPr lang="en-AU" sz="2800" b="1" baseline="0" dirty="0" smtClean="0">
                <a:latin typeface="Bahnschrift" panose="020B0502040204020203" pitchFamily="34" charset="0"/>
              </a:rPr>
              <a:t> Fund</a:t>
            </a:r>
            <a:endParaRPr lang="en-AU" sz="2800" b="1" dirty="0">
              <a:latin typeface="Bahnschrift" panose="020B0502040204020203" pitchFamily="34" charset="0"/>
            </a:endParaRPr>
          </a:p>
        </p:txBody>
      </p:sp>
      <p:pic>
        <p:nvPicPr>
          <p:cNvPr id="1026" name="Picture 2" descr="https://www.dfat.gov.au/sites/default/files/australian-government-strip-black_1f3cd3f7-26d5-3bec-a76c-a0dc0c4c5764.png"/>
          <p:cNvPicPr>
            <a:picLocks noChangeAspect="1" noChangeArrowheads="1"/>
          </p:cNvPicPr>
          <p:nvPr userDrawn="1"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18841"/>
            <a:ext cx="2293946" cy="565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  <p:sldLayoutId id="2147484128" r:id="rId12"/>
    <p:sldLayoutId id="2147483969" r:id="rId13"/>
    <p:sldLayoutId id="2147483970" r:id="rId14"/>
    <p:sldLayoutId id="2147483971" r:id="rId1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400" kern="1200" spc="-100" baseline="0">
          <a:solidFill>
            <a:srgbClr val="13223E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rgbClr val="35414B"/>
        </a:buClr>
        <a:buSzPct val="85000"/>
        <a:buFont typeface="Arial" pitchFamily="34" charset="0"/>
        <a:buChar char="•"/>
        <a:defRPr sz="2000" kern="1200">
          <a:solidFill>
            <a:srgbClr val="000000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rgbClr val="35414B"/>
        </a:buClr>
        <a:buSzPct val="85000"/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rgbClr val="35414B"/>
        </a:buClr>
        <a:buSzPct val="90000"/>
        <a:buFont typeface="Arial" pitchFamily="34" charset="0"/>
        <a:buChar char="•"/>
        <a:defRPr sz="1600" kern="1200">
          <a:solidFill>
            <a:srgbClr val="000000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rgbClr val="35414B"/>
        </a:buClr>
        <a:buFont typeface="Arial" pitchFamily="34" charset="0"/>
        <a:buChar char="•"/>
        <a:defRPr sz="1400" kern="1200">
          <a:solidFill>
            <a:srgbClr val="000000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rgbClr val="35414B"/>
        </a:buClr>
        <a:buSzPct val="100000"/>
        <a:buFont typeface="Arial" pitchFamily="34" charset="0"/>
        <a:buChar char="•"/>
        <a:defRPr sz="1200" kern="1200" baseline="0">
          <a:solidFill>
            <a:srgbClr val="000000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92873" y="3447098"/>
            <a:ext cx="2872841" cy="553998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r>
              <a:rPr lang="en-AU" sz="36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Future Fund</a:t>
            </a:r>
            <a:endParaRPr lang="en-AU" sz="3600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43146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0" name="Picture 9" descr="Shows the Australian Government crest, the colour hexagons that represent the Medical Research Future FUnd, and the words 'Medical Research Future Fund'" title="Background image of front page"/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" t="-4658" r="-2619" b="32615"/>
          <a:stretch/>
        </p:blipFill>
        <p:spPr>
          <a:xfrm>
            <a:off x="0" y="-396000"/>
            <a:ext cx="7942217" cy="7236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142310" y="4898142"/>
            <a:ext cx="671639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solidFill>
                  <a:schemeClr val="bg1"/>
                </a:solidFill>
              </a:rPr>
              <a:t>Genomics Health Futures Mission</a:t>
            </a:r>
          </a:p>
          <a:p>
            <a:pPr>
              <a:spcAft>
                <a:spcPts val="1200"/>
              </a:spcAft>
            </a:pPr>
            <a:r>
              <a:rPr lang="en-AU" b="1" dirty="0" smtClean="0">
                <a:solidFill>
                  <a:schemeClr val="bg1"/>
                </a:solidFill>
              </a:rPr>
              <a:t>National Consultation on the Roadmap, Implementation Plan and Summary of Recommendations from the Scientific Strategy Committee Report</a:t>
            </a:r>
            <a:endParaRPr lang="en-AU" b="1" dirty="0">
              <a:solidFill>
                <a:schemeClr val="bg1"/>
              </a:solidFill>
            </a:endParaRPr>
          </a:p>
          <a:p>
            <a:r>
              <a:rPr lang="en-AU" sz="2800" b="1" dirty="0" smtClean="0">
                <a:solidFill>
                  <a:schemeClr val="bg1"/>
                </a:solidFill>
              </a:rPr>
              <a:t>Webinar</a:t>
            </a:r>
            <a:endParaRPr lang="en-AU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76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4438"/>
            <a:ext cx="8229600" cy="990600"/>
          </a:xfrm>
        </p:spPr>
        <p:txBody>
          <a:bodyPr/>
          <a:lstStyle/>
          <a:p>
            <a:r>
              <a:rPr lang="en-AU" b="1" dirty="0" smtClean="0">
                <a:solidFill>
                  <a:srgbClr val="C00000"/>
                </a:solidFill>
              </a:rPr>
              <a:t>Expert </a:t>
            </a:r>
            <a:r>
              <a:rPr lang="en-AU" b="1" dirty="0">
                <a:solidFill>
                  <a:srgbClr val="C00000"/>
                </a:solidFill>
              </a:rPr>
              <a:t>Advisory </a:t>
            </a:r>
            <a:r>
              <a:rPr lang="en-AU" b="1" dirty="0" smtClean="0">
                <a:solidFill>
                  <a:srgbClr val="C00000"/>
                </a:solidFill>
              </a:rPr>
              <a:t>Committee (EAC)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76975"/>
            <a:ext cx="8229600" cy="4390327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</a:pPr>
            <a:r>
              <a:rPr lang="en-AU" dirty="0" smtClean="0">
                <a:solidFill>
                  <a:srgbClr val="080808"/>
                </a:solidFill>
              </a:rPr>
              <a:t>13 members, comprising eminent researchers, clinicians and legal</a:t>
            </a:r>
            <a:r>
              <a:rPr lang="en-AU" dirty="0">
                <a:solidFill>
                  <a:srgbClr val="080808"/>
                </a:solidFill>
              </a:rPr>
              <a:t>, ethical, </a:t>
            </a:r>
            <a:r>
              <a:rPr lang="en-AU" dirty="0" smtClean="0">
                <a:solidFill>
                  <a:srgbClr val="080808"/>
                </a:solidFill>
              </a:rPr>
              <a:t>consumer/community</a:t>
            </a:r>
            <a:r>
              <a:rPr lang="en-AU" dirty="0">
                <a:solidFill>
                  <a:srgbClr val="080808"/>
                </a:solidFill>
              </a:rPr>
              <a:t>, </a:t>
            </a:r>
            <a:r>
              <a:rPr lang="en-AU" dirty="0" smtClean="0">
                <a:solidFill>
                  <a:srgbClr val="080808"/>
                </a:solidFill>
              </a:rPr>
              <a:t>industry and </a:t>
            </a:r>
            <a:r>
              <a:rPr lang="en-AU" dirty="0">
                <a:solidFill>
                  <a:srgbClr val="080808"/>
                </a:solidFill>
              </a:rPr>
              <a:t>data </a:t>
            </a:r>
            <a:r>
              <a:rPr lang="en-AU" dirty="0" smtClean="0">
                <a:solidFill>
                  <a:srgbClr val="080808"/>
                </a:solidFill>
              </a:rPr>
              <a:t>experts</a:t>
            </a:r>
          </a:p>
          <a:p>
            <a:pPr>
              <a:buClr>
                <a:srgbClr val="C00000"/>
              </a:buClr>
            </a:pPr>
            <a:endParaRPr lang="en-AU" dirty="0" smtClean="0">
              <a:solidFill>
                <a:srgbClr val="080808"/>
              </a:solidFill>
            </a:endParaRPr>
          </a:p>
          <a:p>
            <a:pPr>
              <a:buClr>
                <a:srgbClr val="C00000"/>
              </a:buClr>
            </a:pPr>
            <a:r>
              <a:rPr lang="en-AU" dirty="0" smtClean="0">
                <a:solidFill>
                  <a:srgbClr val="080808"/>
                </a:solidFill>
              </a:rPr>
              <a:t>Role to </a:t>
            </a:r>
            <a:r>
              <a:rPr lang="en-AU" dirty="0">
                <a:solidFill>
                  <a:srgbClr val="080808"/>
                </a:solidFill>
              </a:rPr>
              <a:t>advise the Minister on the strategic priorities for research investment through the MRFF </a:t>
            </a:r>
            <a:r>
              <a:rPr lang="en-AU" dirty="0" smtClean="0">
                <a:solidFill>
                  <a:srgbClr val="080808"/>
                </a:solidFill>
              </a:rPr>
              <a:t>Genomics Health Futures Missions </a:t>
            </a:r>
            <a:r>
              <a:rPr lang="en-AU" dirty="0">
                <a:solidFill>
                  <a:srgbClr val="080808"/>
                </a:solidFill>
              </a:rPr>
              <a:t>by </a:t>
            </a:r>
            <a:r>
              <a:rPr lang="en-AU" dirty="0" smtClean="0">
                <a:solidFill>
                  <a:srgbClr val="080808"/>
                </a:solidFill>
              </a:rPr>
              <a:t>defining: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AU" dirty="0" smtClean="0"/>
              <a:t>Evidence and knowledge </a:t>
            </a:r>
            <a:r>
              <a:rPr lang="en-AU" dirty="0"/>
              <a:t>gaps to be addressed to </a:t>
            </a:r>
            <a:r>
              <a:rPr lang="en-AU" dirty="0" smtClean="0"/>
              <a:t>transform </a:t>
            </a:r>
            <a:r>
              <a:rPr lang="en-AU" dirty="0"/>
              <a:t>health care and health outcomes for individuals and </a:t>
            </a:r>
            <a:r>
              <a:rPr lang="en-AU" dirty="0" smtClean="0"/>
              <a:t>communities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AU" dirty="0" smtClean="0"/>
              <a:t>Key research questions that </a:t>
            </a:r>
            <a:r>
              <a:rPr lang="en-AU" dirty="0"/>
              <a:t>if addressed will deliver meaningful change to patients through the translation of </a:t>
            </a:r>
            <a:r>
              <a:rPr lang="en-AU" dirty="0" smtClean="0"/>
              <a:t>research</a:t>
            </a:r>
            <a:endParaRPr lang="en-AU" dirty="0" smtClean="0"/>
          </a:p>
          <a:p>
            <a:pPr lvl="2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AU" dirty="0"/>
          </a:p>
          <a:p>
            <a:endParaRPr lang="en-AU" dirty="0"/>
          </a:p>
          <a:p>
            <a:pPr lvl="1"/>
            <a:endParaRPr lang="en-AU" dirty="0"/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953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4438"/>
            <a:ext cx="8229600" cy="990600"/>
          </a:xfrm>
        </p:spPr>
        <p:txBody>
          <a:bodyPr/>
          <a:lstStyle/>
          <a:p>
            <a:r>
              <a:rPr lang="en-AU" b="1" dirty="0" smtClean="0">
                <a:solidFill>
                  <a:srgbClr val="A80000"/>
                </a:solidFill>
              </a:rPr>
              <a:t>Scientific Strategy Committee (SSC) Report</a:t>
            </a:r>
            <a:endParaRPr lang="en-AU" b="1" dirty="0">
              <a:solidFill>
                <a:srgbClr val="A8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36676-2BA2-4CCA-B961-EDFCB0F8F3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76975"/>
            <a:ext cx="4480560" cy="4047495"/>
          </a:xfrm>
        </p:spPr>
        <p:txBody>
          <a:bodyPr>
            <a:normAutofit fontScale="77500" lnSpcReduction="20000"/>
          </a:bodyPr>
          <a:lstStyle/>
          <a:p>
            <a:pPr marL="285750" indent="-285750">
              <a:buClr>
                <a:srgbClr val="C00000"/>
              </a:buClr>
            </a:pPr>
            <a:r>
              <a:rPr lang="en-AU" sz="2300" dirty="0" smtClean="0"/>
              <a:t>Established by EAC on a time-limited basis to prepare a </a:t>
            </a:r>
            <a:r>
              <a:rPr lang="en-AU" sz="2300" dirty="0"/>
              <a:t>genomics research </a:t>
            </a:r>
            <a:r>
              <a:rPr lang="en-AU" sz="2300" dirty="0" smtClean="0"/>
              <a:t>gap-analysis report</a:t>
            </a:r>
          </a:p>
          <a:p>
            <a:pPr marL="0" indent="0">
              <a:buClr>
                <a:srgbClr val="C00000"/>
              </a:buClr>
              <a:buNone/>
            </a:pPr>
            <a:endParaRPr lang="en-AU" sz="2300" dirty="0" smtClean="0"/>
          </a:p>
          <a:p>
            <a:pPr marL="285750" indent="-285750">
              <a:buClr>
                <a:srgbClr val="C00000"/>
              </a:buClr>
            </a:pPr>
            <a:r>
              <a:rPr lang="en-AU" sz="2300" dirty="0" smtClean="0"/>
              <a:t>Targeted survey of genomics stakeholders in Australia</a:t>
            </a:r>
          </a:p>
          <a:p>
            <a:pPr marL="0" indent="0">
              <a:buClr>
                <a:srgbClr val="C00000"/>
              </a:buClr>
              <a:buNone/>
            </a:pPr>
            <a:endParaRPr lang="en-AU" sz="2300" dirty="0" smtClean="0"/>
          </a:p>
          <a:p>
            <a:pPr marL="285750" indent="-285750">
              <a:buClr>
                <a:srgbClr val="C00000"/>
              </a:buClr>
            </a:pPr>
            <a:r>
              <a:rPr lang="en-AU" sz="2300" dirty="0" smtClean="0"/>
              <a:t>Final report: </a:t>
            </a:r>
            <a:r>
              <a:rPr lang="en-AU" sz="2300" i="1" dirty="0" smtClean="0"/>
              <a:t>Genomics Health Futures Mission Design, Delivery and Research Priorities</a:t>
            </a:r>
            <a:r>
              <a:rPr lang="en-AU" sz="2300" dirty="0" smtClean="0"/>
              <a:t> was considered and endorsed by the EAC December 2019</a:t>
            </a:r>
          </a:p>
          <a:p>
            <a:pPr marL="0" indent="0">
              <a:buClr>
                <a:srgbClr val="C00000"/>
              </a:buClr>
              <a:buNone/>
            </a:pPr>
            <a:r>
              <a:rPr lang="en-AU" sz="2300" dirty="0" smtClean="0"/>
              <a:t> </a:t>
            </a:r>
          </a:p>
          <a:p>
            <a:pPr marL="285750" indent="-285750">
              <a:buClr>
                <a:srgbClr val="C00000"/>
              </a:buClr>
            </a:pPr>
            <a:r>
              <a:rPr lang="en-AU" sz="2300" dirty="0" smtClean="0"/>
              <a:t>Report’s </a:t>
            </a:r>
            <a:r>
              <a:rPr lang="en-AU" sz="2300" dirty="0"/>
              <a:t>recommendations informed the EAC’s drafting of the GHFM Roadmap and Implementation </a:t>
            </a:r>
            <a:r>
              <a:rPr lang="en-AU" sz="2300" dirty="0" smtClean="0"/>
              <a:t>Plan</a:t>
            </a:r>
            <a:endParaRPr lang="en-US" sz="2300" dirty="0">
              <a:solidFill>
                <a:srgbClr val="475E79"/>
              </a:solidFill>
              <a:latin typeface="Atten Round New Medium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855371">
            <a:off x="5961387" y="1920688"/>
            <a:ext cx="3126100" cy="4231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83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994438"/>
            <a:ext cx="8229600" cy="990600"/>
          </a:xfrm>
        </p:spPr>
        <p:txBody>
          <a:bodyPr/>
          <a:lstStyle/>
          <a:p>
            <a:r>
              <a:rPr lang="en-AU" b="1" dirty="0" smtClean="0">
                <a:solidFill>
                  <a:srgbClr val="C00000"/>
                </a:solidFill>
              </a:rPr>
              <a:t>Roadmap – Goal and Mission</a:t>
            </a:r>
            <a:endParaRPr lang="en-AU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BC91357-5D01-4067-878E-F455592070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1" y="2076975"/>
            <a:ext cx="4674476" cy="404749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AU" b="1" dirty="0"/>
              <a:t>Our goal</a:t>
            </a:r>
          </a:p>
          <a:p>
            <a:pPr marL="0" indent="0">
              <a:buNone/>
            </a:pPr>
            <a:r>
              <a:rPr lang="en-AU" dirty="0"/>
              <a:t>To save or transform the lives of more than 200,000 Australians through </a:t>
            </a:r>
            <a:r>
              <a:rPr lang="en-AU" dirty="0" smtClean="0"/>
              <a:t>genomic research </a:t>
            </a:r>
            <a:r>
              <a:rPr lang="en-AU" dirty="0"/>
              <a:t>to deliver better testing, diagnosis and </a:t>
            </a:r>
            <a:r>
              <a:rPr lang="en-AU" dirty="0" smtClean="0"/>
              <a:t>treatment</a:t>
            </a:r>
            <a:endParaRPr lang="en-AU" dirty="0"/>
          </a:p>
          <a:p>
            <a:pPr marL="0" indent="0">
              <a:buNone/>
            </a:pPr>
            <a:endParaRPr lang="en-AU" b="1" dirty="0" smtClean="0"/>
          </a:p>
          <a:p>
            <a:pPr marL="0" indent="0">
              <a:buNone/>
            </a:pPr>
            <a:r>
              <a:rPr lang="en-AU" b="1" dirty="0" smtClean="0"/>
              <a:t>Our </a:t>
            </a:r>
            <a:r>
              <a:rPr lang="en-AU" b="1" dirty="0"/>
              <a:t>mission</a:t>
            </a:r>
          </a:p>
          <a:p>
            <a:pPr marL="0" indent="0">
              <a:buNone/>
            </a:pPr>
            <a:r>
              <a:rPr lang="en-AU" dirty="0"/>
              <a:t>To improve the lives of Australians by accelerating research that delivers </a:t>
            </a:r>
            <a:r>
              <a:rPr lang="en-AU" dirty="0" smtClean="0"/>
              <a:t>more effective </a:t>
            </a:r>
            <a:r>
              <a:rPr lang="en-AU" dirty="0"/>
              <a:t>testing, diagnosis and treatment; facilitates the adoption of </a:t>
            </a:r>
            <a:r>
              <a:rPr lang="en-AU" dirty="0" smtClean="0"/>
              <a:t>new interventions</a:t>
            </a:r>
            <a:r>
              <a:rPr lang="en-AU" dirty="0"/>
              <a:t>; and consolidates Australia’s international leadership in </a:t>
            </a:r>
            <a:r>
              <a:rPr lang="en-AU" dirty="0" smtClean="0"/>
              <a:t>genomics</a:t>
            </a:r>
            <a:endParaRPr lang="en-AU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6904">
            <a:off x="5607536" y="1559657"/>
            <a:ext cx="3352237" cy="4762538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4100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5507"/>
            <a:ext cx="8229600" cy="990600"/>
          </a:xfrm>
        </p:spPr>
        <p:txBody>
          <a:bodyPr/>
          <a:lstStyle/>
          <a:p>
            <a:r>
              <a:rPr lang="en-AU" b="1" dirty="0">
                <a:solidFill>
                  <a:srgbClr val="C00000"/>
                </a:solidFill>
              </a:rPr>
              <a:t>Roadmap – </a:t>
            </a:r>
            <a:r>
              <a:rPr lang="en-AU" b="1" dirty="0" smtClean="0">
                <a:solidFill>
                  <a:srgbClr val="C00000"/>
                </a:solidFill>
              </a:rPr>
              <a:t>Scope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0196"/>
            <a:ext cx="4816495" cy="4386713"/>
          </a:xfrm>
        </p:spPr>
        <p:txBody>
          <a:bodyPr anchor="ctr">
            <a:normAutofit fontScale="77500" lnSpcReduction="20000"/>
          </a:bodyPr>
          <a:lstStyle/>
          <a:p>
            <a:pPr marL="0" indent="0">
              <a:buNone/>
            </a:pPr>
            <a:r>
              <a:rPr lang="en-AU" dirty="0"/>
              <a:t>The GHFM will fund research to integrate genomics </a:t>
            </a:r>
            <a:r>
              <a:rPr lang="en-AU" dirty="0" smtClean="0"/>
              <a:t>knowledge and </a:t>
            </a:r>
            <a:r>
              <a:rPr lang="en-AU" dirty="0"/>
              <a:t>technology into clinical practice. It aims to:</a:t>
            </a:r>
          </a:p>
          <a:p>
            <a:pPr>
              <a:buClr>
                <a:srgbClr val="C00000"/>
              </a:buClr>
            </a:pPr>
            <a:r>
              <a:rPr lang="en-AU" dirty="0" smtClean="0"/>
              <a:t>ensure </a:t>
            </a:r>
            <a:r>
              <a:rPr lang="en-AU" dirty="0"/>
              <a:t>Australians live longer and healthier lives </a:t>
            </a:r>
            <a:r>
              <a:rPr lang="en-AU" dirty="0" smtClean="0"/>
              <a:t>   through access to </a:t>
            </a:r>
            <a:r>
              <a:rPr lang="en-AU" dirty="0"/>
              <a:t>genomics knowledge and </a:t>
            </a:r>
            <a:r>
              <a:rPr lang="en-AU" dirty="0" smtClean="0"/>
              <a:t>technology</a:t>
            </a:r>
          </a:p>
          <a:p>
            <a:pPr>
              <a:buClr>
                <a:srgbClr val="C00000"/>
              </a:buClr>
            </a:pPr>
            <a:r>
              <a:rPr lang="en-AU" dirty="0" smtClean="0"/>
              <a:t>position </a:t>
            </a:r>
            <a:r>
              <a:rPr lang="en-AU" dirty="0"/>
              <a:t>Australia as a global leader in genomics </a:t>
            </a:r>
            <a:r>
              <a:rPr lang="en-AU" dirty="0" smtClean="0"/>
              <a:t>  research</a:t>
            </a:r>
            <a:endParaRPr lang="en-AU" dirty="0"/>
          </a:p>
          <a:p>
            <a:pPr>
              <a:buClr>
                <a:srgbClr val="C00000"/>
              </a:buClr>
            </a:pPr>
            <a:r>
              <a:rPr lang="en-AU" dirty="0" smtClean="0"/>
              <a:t>deliver </a:t>
            </a:r>
            <a:r>
              <a:rPr lang="en-AU" dirty="0"/>
              <a:t>improved diagnostics and targeted </a:t>
            </a:r>
            <a:r>
              <a:rPr lang="en-AU" dirty="0" smtClean="0"/>
              <a:t>treatments</a:t>
            </a:r>
          </a:p>
          <a:p>
            <a:pPr>
              <a:buClr>
                <a:srgbClr val="C00000"/>
              </a:buClr>
            </a:pPr>
            <a:r>
              <a:rPr lang="en-AU" dirty="0" smtClean="0"/>
              <a:t>avoid </a:t>
            </a:r>
            <a:r>
              <a:rPr lang="en-AU" dirty="0"/>
              <a:t>unnecessary health </a:t>
            </a:r>
            <a:r>
              <a:rPr lang="en-AU" dirty="0" smtClean="0"/>
              <a:t>costs</a:t>
            </a:r>
          </a:p>
          <a:p>
            <a:pPr>
              <a:buClr>
                <a:srgbClr val="C00000"/>
              </a:buClr>
            </a:pPr>
            <a:r>
              <a:rPr lang="en-AU" dirty="0" smtClean="0"/>
              <a:t>improve </a:t>
            </a:r>
            <a:r>
              <a:rPr lang="en-AU" dirty="0"/>
              <a:t>patient experience and outcomes</a:t>
            </a:r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The </a:t>
            </a:r>
            <a:r>
              <a:rPr lang="en-AU" dirty="0"/>
              <a:t>GHFM will also advance precision medicine in </a:t>
            </a:r>
            <a:r>
              <a:rPr lang="en-AU" dirty="0" smtClean="0"/>
              <a:t>partnership with </a:t>
            </a:r>
            <a:r>
              <a:rPr lang="en-AU" dirty="0"/>
              <a:t>Aboriginal and/or Torres Strait Islander people to </a:t>
            </a:r>
            <a:r>
              <a:rPr lang="en-AU" dirty="0" smtClean="0"/>
              <a:t>ensure genomics </a:t>
            </a:r>
            <a:r>
              <a:rPr lang="en-AU" dirty="0"/>
              <a:t>research that is scientifically sound, culturally </a:t>
            </a:r>
            <a:r>
              <a:rPr lang="en-AU" dirty="0" smtClean="0"/>
              <a:t>safe, and </a:t>
            </a:r>
            <a:r>
              <a:rPr lang="en-AU" dirty="0"/>
              <a:t>competent to address inequity in research participation </a:t>
            </a:r>
            <a:r>
              <a:rPr lang="en-AU" dirty="0" smtClean="0"/>
              <a:t>and outcomes</a:t>
            </a:r>
            <a:endParaRPr lang="en-AU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2191" y="1274920"/>
            <a:ext cx="4176122" cy="5340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87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994438"/>
            <a:ext cx="8229600" cy="990600"/>
          </a:xfrm>
        </p:spPr>
        <p:txBody>
          <a:bodyPr/>
          <a:lstStyle/>
          <a:p>
            <a:r>
              <a:rPr lang="en-AU" b="1" dirty="0" smtClean="0">
                <a:solidFill>
                  <a:srgbClr val="C00000"/>
                </a:solidFill>
              </a:rPr>
              <a:t>Roadmap – Priority areas for investment</a:t>
            </a:r>
            <a:endParaRPr lang="en-AU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BC91357-5D01-4067-878E-F455592070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76975"/>
            <a:ext cx="8229599" cy="4047495"/>
          </a:xfrm>
        </p:spPr>
        <p:txBody>
          <a:bodyPr>
            <a:normAutofit/>
          </a:bodyPr>
          <a:lstStyle/>
          <a:p>
            <a:endParaRPr lang="en-AU" dirty="0"/>
          </a:p>
          <a:p>
            <a:pPr>
              <a:buClr>
                <a:srgbClr val="C00000"/>
              </a:buClr>
            </a:pPr>
            <a:r>
              <a:rPr lang="en-AU" dirty="0"/>
              <a:t>Funding will </a:t>
            </a:r>
            <a:r>
              <a:rPr lang="en-AU" dirty="0" smtClean="0"/>
              <a:t>enable: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AU" dirty="0" smtClean="0"/>
              <a:t>faster and more effective disease diagnosis, prevention </a:t>
            </a:r>
            <a:r>
              <a:rPr lang="en-AU" dirty="0"/>
              <a:t>and </a:t>
            </a:r>
            <a:r>
              <a:rPr lang="en-AU" dirty="0" smtClean="0"/>
              <a:t>earlier intervention</a:t>
            </a:r>
          </a:p>
          <a:p>
            <a:pPr marL="274320" lvl="1" indent="0">
              <a:buClr>
                <a:srgbClr val="C00000"/>
              </a:buClr>
              <a:buNone/>
            </a:pPr>
            <a:endParaRPr lang="en-AU" dirty="0" smtClean="0"/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AU" dirty="0" smtClean="0"/>
              <a:t>new targeted interventions that transform individual and population health</a:t>
            </a:r>
          </a:p>
          <a:p>
            <a:pPr marL="274320" lvl="1" indent="0">
              <a:buClr>
                <a:srgbClr val="C00000"/>
              </a:buClr>
              <a:buNone/>
            </a:pPr>
            <a:endParaRPr lang="en-AU" dirty="0" smtClean="0"/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AU" dirty="0" smtClean="0"/>
              <a:t>Increased community awareness and engagement, and better understanding of the societal and economic value of genomics in health care</a:t>
            </a:r>
            <a:endParaRPr lang="en-AU" dirty="0"/>
          </a:p>
          <a:p>
            <a:endParaRPr lang="en-AU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9872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4438"/>
            <a:ext cx="8229600" cy="990600"/>
          </a:xfrm>
        </p:spPr>
        <p:txBody>
          <a:bodyPr/>
          <a:lstStyle/>
          <a:p>
            <a:r>
              <a:rPr lang="en-AU" b="1" dirty="0" smtClean="0">
                <a:solidFill>
                  <a:srgbClr val="A80000"/>
                </a:solidFill>
              </a:rPr>
              <a:t>Implementation Plan</a:t>
            </a:r>
            <a:endParaRPr lang="en-AU" b="1" dirty="0">
              <a:solidFill>
                <a:srgbClr val="A8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36676-2BA2-4CCA-B961-EDFCB0F8F3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76975"/>
            <a:ext cx="4480560" cy="4047495"/>
          </a:xfrm>
        </p:spPr>
        <p:txBody>
          <a:bodyPr>
            <a:normAutofit fontScale="85000" lnSpcReduction="10000"/>
          </a:bodyPr>
          <a:lstStyle/>
          <a:p>
            <a:pPr marL="285750" indent="-285750">
              <a:buClr>
                <a:srgbClr val="C00000"/>
              </a:buClr>
            </a:pPr>
            <a:r>
              <a:rPr lang="en-AU" sz="2400" dirty="0"/>
              <a:t>Implementation strategy to guide research investment over the life of the </a:t>
            </a:r>
            <a:r>
              <a:rPr lang="en-AU" sz="2400" dirty="0" smtClean="0"/>
              <a:t>Mission</a:t>
            </a:r>
            <a:endParaRPr lang="en-AU" sz="2400" dirty="0"/>
          </a:p>
          <a:p>
            <a:pPr marL="285750" indent="-285750">
              <a:buClr>
                <a:srgbClr val="C00000"/>
              </a:buClr>
            </a:pPr>
            <a:endParaRPr lang="en-AU" sz="2400" dirty="0"/>
          </a:p>
          <a:p>
            <a:pPr marL="285750" indent="-285750">
              <a:buClr>
                <a:srgbClr val="C00000"/>
              </a:buClr>
            </a:pPr>
            <a:r>
              <a:rPr lang="en-AU" sz="2400" dirty="0" smtClean="0"/>
              <a:t>Priority </a:t>
            </a:r>
            <a:r>
              <a:rPr lang="en-AU" sz="2400" dirty="0"/>
              <a:t>areas for investment allocated across the short, medium and long term </a:t>
            </a:r>
            <a:r>
              <a:rPr lang="en-AU" sz="2400" dirty="0" smtClean="0"/>
              <a:t>time-frames</a:t>
            </a:r>
          </a:p>
          <a:p>
            <a:pPr marL="285750" indent="-285750">
              <a:buClr>
                <a:srgbClr val="C00000"/>
              </a:buClr>
            </a:pPr>
            <a:endParaRPr lang="en-AU" sz="2400" dirty="0"/>
          </a:p>
          <a:p>
            <a:pPr marL="285750" indent="-285750">
              <a:buClr>
                <a:srgbClr val="C00000"/>
              </a:buClr>
            </a:pPr>
            <a:r>
              <a:rPr lang="en-AU" sz="2400" dirty="0" smtClean="0"/>
              <a:t>Some </a:t>
            </a:r>
            <a:r>
              <a:rPr lang="en-AU" sz="2400" dirty="0"/>
              <a:t>gaps in the long term to be informed by the outcomes of </a:t>
            </a:r>
            <a:r>
              <a:rPr lang="en-AU" sz="2400" dirty="0" smtClean="0"/>
              <a:t>earlier funding </a:t>
            </a:r>
            <a:r>
              <a:rPr lang="en-AU" sz="2400" dirty="0"/>
              <a:t>rounds, emerging health priorities and national/international landscape and gap </a:t>
            </a:r>
            <a:r>
              <a:rPr lang="en-AU" sz="2400" dirty="0" smtClean="0"/>
              <a:t>analyses</a:t>
            </a:r>
            <a:endParaRPr lang="en-US" sz="2400" dirty="0">
              <a:solidFill>
                <a:srgbClr val="475E79"/>
              </a:solidFill>
              <a:latin typeface="Atten Round New Medium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38054">
            <a:off x="5365293" y="1766192"/>
            <a:ext cx="3063337" cy="4343637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  <a:reflection endPos="0" dist="50800" dir="5400000" sy="-100000" algn="bl" rotWithShape="0"/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347584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4438"/>
            <a:ext cx="8229600" cy="990600"/>
          </a:xfrm>
        </p:spPr>
        <p:txBody>
          <a:bodyPr/>
          <a:lstStyle/>
          <a:p>
            <a:r>
              <a:rPr lang="en-AU" b="1" dirty="0" smtClean="0">
                <a:solidFill>
                  <a:srgbClr val="A80000"/>
                </a:solidFill>
              </a:rPr>
              <a:t>Implementation Plan</a:t>
            </a:r>
            <a:endParaRPr lang="en-AU" b="1" dirty="0">
              <a:solidFill>
                <a:srgbClr val="A8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36676-2BA2-4CCA-B961-EDFCB0F8F3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76975"/>
            <a:ext cx="4480560" cy="4047495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</a:pPr>
            <a:r>
              <a:rPr lang="en-AU" dirty="0"/>
              <a:t>Based on the priority areas and their goals, proposed to: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AU" dirty="0"/>
              <a:t>Identify the investment activities required to achieve these </a:t>
            </a:r>
            <a:r>
              <a:rPr lang="en-AU" dirty="0" smtClean="0"/>
              <a:t>goals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AU" dirty="0" smtClean="0"/>
              <a:t>Identify </a:t>
            </a:r>
            <a:r>
              <a:rPr lang="en-AU" dirty="0"/>
              <a:t>additional activities outside of the Mission that will be required to achieve </a:t>
            </a:r>
            <a:r>
              <a:rPr lang="en-AU" dirty="0" smtClean="0"/>
              <a:t>success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AU" dirty="0" smtClean="0"/>
              <a:t>Identify </a:t>
            </a:r>
            <a:r>
              <a:rPr lang="en-AU" dirty="0"/>
              <a:t>opportunities to leverage additional </a:t>
            </a:r>
            <a:r>
              <a:rPr lang="en-AU" dirty="0" smtClean="0"/>
              <a:t>investment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AU" dirty="0" smtClean="0"/>
              <a:t>Define </a:t>
            </a:r>
            <a:r>
              <a:rPr lang="en-AU" dirty="0"/>
              <a:t>what success will look like, how this might be measured and across what timeframe</a:t>
            </a:r>
          </a:p>
          <a:p>
            <a:endParaRPr lang="en-US" sz="2400" dirty="0">
              <a:solidFill>
                <a:srgbClr val="475E79"/>
              </a:solidFill>
              <a:latin typeface="Atten Round New Medium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7760" y="1649917"/>
            <a:ext cx="3920068" cy="4901609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5674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965176"/>
            <a:ext cx="8229600" cy="990600"/>
          </a:xfrm>
        </p:spPr>
        <p:txBody>
          <a:bodyPr/>
          <a:lstStyle/>
          <a:p>
            <a:r>
              <a:rPr lang="en-AU" b="1" dirty="0" smtClean="0">
                <a:solidFill>
                  <a:srgbClr val="C00000"/>
                </a:solidFill>
              </a:rPr>
              <a:t>Genomics Health Futures Mission - early investments</a:t>
            </a:r>
            <a:endParaRPr lang="en-AU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BC91357-5D01-4067-878E-F455592070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76975"/>
            <a:ext cx="8229599" cy="4047495"/>
          </a:xfrm>
        </p:spPr>
        <p:txBody>
          <a:bodyPr>
            <a:normAutofit lnSpcReduction="10000"/>
          </a:bodyPr>
          <a:lstStyle/>
          <a:p>
            <a:pPr>
              <a:buClr>
                <a:srgbClr val="C00000"/>
              </a:buClr>
            </a:pPr>
            <a:r>
              <a:rPr lang="en-AU" sz="1800" b="1" dirty="0" smtClean="0"/>
              <a:t>‘Mackenzie’s Mission’ </a:t>
            </a:r>
            <a:r>
              <a:rPr lang="en-AU" sz="1800" dirty="0" smtClean="0"/>
              <a:t>- $20m / 3 years for a </a:t>
            </a:r>
            <a:r>
              <a:rPr lang="en-AU" sz="1800" dirty="0"/>
              <a:t>pilot research study of reproductive carrier screening </a:t>
            </a:r>
            <a:r>
              <a:rPr lang="en-AU" sz="1800" dirty="0" smtClean="0"/>
              <a:t>involving 10,000 </a:t>
            </a:r>
            <a:r>
              <a:rPr lang="en-AU" sz="1800" dirty="0"/>
              <a:t>couples for </a:t>
            </a:r>
            <a:r>
              <a:rPr lang="en-AU" sz="1800" dirty="0" smtClean="0"/>
              <a:t>serious X-linked or recessive genetic conditions</a:t>
            </a:r>
          </a:p>
          <a:p>
            <a:pPr>
              <a:buClr>
                <a:srgbClr val="C00000"/>
              </a:buClr>
            </a:pPr>
            <a:r>
              <a:rPr lang="en-AU" sz="1800" b="1" dirty="0" smtClean="0">
                <a:ea typeface="Calibri" panose="020F0502020204030204" pitchFamily="34" charset="0"/>
              </a:rPr>
              <a:t>‘</a:t>
            </a:r>
            <a:r>
              <a:rPr lang="en-AU" sz="1800" b="1" dirty="0" err="1" smtClean="0">
                <a:ea typeface="Calibri" panose="020F0502020204030204" pitchFamily="34" charset="0"/>
              </a:rPr>
              <a:t>ProCan</a:t>
            </a:r>
            <a:r>
              <a:rPr lang="en-AU" sz="1800" b="1" dirty="0" smtClean="0">
                <a:ea typeface="Calibri" panose="020F0502020204030204" pitchFamily="34" charset="0"/>
              </a:rPr>
              <a:t>’ </a:t>
            </a:r>
            <a:r>
              <a:rPr lang="en-AU" sz="1800" dirty="0" smtClean="0">
                <a:ea typeface="Calibri" panose="020F0502020204030204" pitchFamily="34" charset="0"/>
              </a:rPr>
              <a:t>- $20.4m / 4 </a:t>
            </a:r>
            <a:r>
              <a:rPr lang="en-AU" sz="1800" dirty="0">
                <a:ea typeface="Calibri" panose="020F0502020204030204" pitchFamily="34" charset="0"/>
              </a:rPr>
              <a:t>years from </a:t>
            </a:r>
            <a:r>
              <a:rPr lang="en-AU" sz="1800" dirty="0" smtClean="0">
                <a:ea typeface="Calibri" panose="020F0502020204030204" pitchFamily="34" charset="0"/>
              </a:rPr>
              <a:t>to </a:t>
            </a:r>
            <a:r>
              <a:rPr lang="en-AU" sz="1800" dirty="0">
                <a:ea typeface="Calibri" panose="020F0502020204030204" pitchFamily="34" charset="0"/>
              </a:rPr>
              <a:t>use cancer proteomics, genomics, and related multi-‘</a:t>
            </a:r>
            <a:r>
              <a:rPr lang="en-AU" sz="1800" dirty="0" err="1">
                <a:ea typeface="Calibri" panose="020F0502020204030204" pitchFamily="34" charset="0"/>
              </a:rPr>
              <a:t>omic</a:t>
            </a:r>
            <a:r>
              <a:rPr lang="en-AU" sz="1800" dirty="0">
                <a:ea typeface="Calibri" panose="020F0502020204030204" pitchFamily="34" charset="0"/>
              </a:rPr>
              <a:t>’ big data analysis of tens of thousands of human cancer samples of all cancer types to develop technologies and </a:t>
            </a:r>
            <a:r>
              <a:rPr lang="en-AU" sz="1800" dirty="0" smtClean="0">
                <a:ea typeface="Calibri" panose="020F0502020204030204" pitchFamily="34" charset="0"/>
              </a:rPr>
              <a:t>tools</a:t>
            </a:r>
          </a:p>
          <a:p>
            <a:pPr>
              <a:buClr>
                <a:srgbClr val="C00000"/>
              </a:buClr>
            </a:pPr>
            <a:r>
              <a:rPr lang="en-AU" sz="1800" b="1" dirty="0">
                <a:ea typeface="Calibri" panose="020F0502020204030204" pitchFamily="34" charset="0"/>
              </a:rPr>
              <a:t>Australian Genomic Cancer Medicine </a:t>
            </a:r>
            <a:r>
              <a:rPr lang="en-AU" sz="1800" b="1" dirty="0" smtClean="0">
                <a:ea typeface="Calibri" panose="020F0502020204030204" pitchFamily="34" charset="0"/>
              </a:rPr>
              <a:t>Program </a:t>
            </a:r>
            <a:r>
              <a:rPr lang="en-AU" sz="1800" dirty="0" smtClean="0">
                <a:ea typeface="Calibri" panose="020F0502020204030204" pitchFamily="34" charset="0"/>
              </a:rPr>
              <a:t>- $50m / 5 </a:t>
            </a:r>
            <a:r>
              <a:rPr lang="en-AU" sz="1800" dirty="0">
                <a:ea typeface="Calibri" panose="020F0502020204030204" pitchFamily="34" charset="0"/>
              </a:rPr>
              <a:t>years </a:t>
            </a:r>
            <a:r>
              <a:rPr lang="en-AU" sz="1800" dirty="0" smtClean="0">
                <a:ea typeface="Calibri" panose="020F0502020204030204" pitchFamily="34" charset="0"/>
              </a:rPr>
              <a:t>to </a:t>
            </a:r>
            <a:r>
              <a:rPr lang="en-AU" sz="1800" dirty="0">
                <a:ea typeface="Calibri" panose="020F0502020204030204" pitchFamily="34" charset="0"/>
              </a:rPr>
              <a:t>develop genomic testing that will transform prevention, prediction, diagnosis and </a:t>
            </a:r>
            <a:r>
              <a:rPr lang="en-AU" sz="1800" dirty="0" smtClean="0">
                <a:ea typeface="Calibri" panose="020F0502020204030204" pitchFamily="34" charset="0"/>
              </a:rPr>
              <a:t>treatment</a:t>
            </a:r>
          </a:p>
          <a:p>
            <a:pPr>
              <a:buClr>
                <a:srgbClr val="C00000"/>
              </a:buClr>
            </a:pPr>
            <a:r>
              <a:rPr lang="en-AU" sz="1800" b="1" dirty="0" smtClean="0"/>
              <a:t>Genomics Projects </a:t>
            </a:r>
            <a:r>
              <a:rPr lang="en-AU" sz="1800" b="1" dirty="0"/>
              <a:t>Grant Round</a:t>
            </a:r>
            <a:r>
              <a:rPr lang="en-AU" sz="1800" dirty="0"/>
              <a:t>: </a:t>
            </a:r>
            <a:r>
              <a:rPr lang="en-AU" sz="1800" dirty="0" smtClean="0"/>
              <a:t>$33.7m / 3 </a:t>
            </a:r>
            <a:r>
              <a:rPr lang="en-AU" sz="1800" dirty="0"/>
              <a:t>years </a:t>
            </a:r>
            <a:r>
              <a:rPr lang="en-AU" sz="1800" dirty="0" smtClean="0"/>
              <a:t>for 17 research </a:t>
            </a:r>
            <a:r>
              <a:rPr lang="en-AU" sz="1800" dirty="0"/>
              <a:t>projects </a:t>
            </a:r>
            <a:r>
              <a:rPr lang="en-AU" sz="1800" dirty="0" smtClean="0"/>
              <a:t>in cancers, paediatric acute care and ethical, legal and social issues related to genomics in health care</a:t>
            </a:r>
          </a:p>
          <a:p>
            <a:pPr>
              <a:buClr>
                <a:srgbClr val="C00000"/>
              </a:buClr>
            </a:pPr>
            <a:r>
              <a:rPr lang="en-AU" sz="1800" b="1" dirty="0"/>
              <a:t>Pathogen Genomics Grant Opportunity</a:t>
            </a:r>
            <a:r>
              <a:rPr lang="en-AU" sz="1800" dirty="0"/>
              <a:t>: </a:t>
            </a:r>
            <a:r>
              <a:rPr lang="en-AU" sz="1800" dirty="0" smtClean="0"/>
              <a:t>$27.02m / 4 years for </a:t>
            </a:r>
            <a:r>
              <a:rPr lang="en-AU" sz="1800" dirty="0"/>
              <a:t>4 large scale </a:t>
            </a:r>
            <a:r>
              <a:rPr lang="en-AU" sz="1800" dirty="0" smtClean="0"/>
              <a:t>research </a:t>
            </a:r>
            <a:r>
              <a:rPr lang="en-AU" sz="1800" dirty="0"/>
              <a:t>projects in pathogen </a:t>
            </a:r>
            <a:r>
              <a:rPr lang="en-AU" sz="1800" dirty="0" smtClean="0"/>
              <a:t>genomics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4165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>
                <a:solidFill>
                  <a:srgbClr val="C00000"/>
                </a:solidFill>
              </a:rPr>
              <a:t>GHFM – current open grant opportunity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076975"/>
            <a:ext cx="8460378" cy="4047495"/>
          </a:xfrm>
        </p:spPr>
        <p:txBody>
          <a:bodyPr>
            <a:noAutofit/>
          </a:bodyPr>
          <a:lstStyle/>
          <a:p>
            <a:pPr marL="274320" lvl="3" indent="0">
              <a:lnSpc>
                <a:spcPct val="170000"/>
              </a:lnSpc>
              <a:buSzPct val="85000"/>
              <a:buNone/>
            </a:pPr>
            <a:endParaRPr lang="en-AU" dirty="0" smtClean="0">
              <a:solidFill>
                <a:srgbClr val="13223E"/>
              </a:solidFill>
            </a:endParaRPr>
          </a:p>
          <a:p>
            <a:pPr>
              <a:buClr>
                <a:srgbClr val="C00000"/>
              </a:buClr>
              <a:buSzPct val="100000"/>
            </a:pPr>
            <a:r>
              <a:rPr lang="en-AU" sz="1800" b="1" dirty="0" smtClean="0">
                <a:solidFill>
                  <a:srgbClr val="13223E"/>
                </a:solidFill>
              </a:rPr>
              <a:t>2020 GHFM </a:t>
            </a:r>
            <a:r>
              <a:rPr lang="en-AU" sz="1800" b="1" dirty="0">
                <a:solidFill>
                  <a:srgbClr val="13223E"/>
                </a:solidFill>
              </a:rPr>
              <a:t>G</a:t>
            </a:r>
            <a:r>
              <a:rPr lang="en-AU" sz="1800" b="1" dirty="0" smtClean="0">
                <a:solidFill>
                  <a:srgbClr val="13223E"/>
                </a:solidFill>
              </a:rPr>
              <a:t>rant </a:t>
            </a:r>
            <a:r>
              <a:rPr lang="en-AU" sz="1800" b="1" dirty="0">
                <a:solidFill>
                  <a:srgbClr val="13223E"/>
                </a:solidFill>
              </a:rPr>
              <a:t>O</a:t>
            </a:r>
            <a:r>
              <a:rPr lang="en-AU" sz="1800" b="1" dirty="0" smtClean="0">
                <a:solidFill>
                  <a:srgbClr val="13223E"/>
                </a:solidFill>
              </a:rPr>
              <a:t>pportunity </a:t>
            </a:r>
            <a:r>
              <a:rPr lang="en-AU" sz="1800" dirty="0" smtClean="0">
                <a:solidFill>
                  <a:srgbClr val="13223E"/>
                </a:solidFill>
              </a:rPr>
              <a:t>– up to $45 million available in 2020-21 (opened on 16 December 2020, closes 3 March 2021)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AU" sz="1600" dirty="0" smtClean="0">
                <a:solidFill>
                  <a:srgbClr val="13223E"/>
                </a:solidFill>
              </a:rPr>
              <a:t>Three streams:</a:t>
            </a:r>
          </a:p>
          <a:p>
            <a:pPr marL="834390" lvl="2" indent="-285750">
              <a:buFont typeface="+mj-lt"/>
              <a:buAutoNum type="romanLcPeriod"/>
            </a:pPr>
            <a:r>
              <a:rPr lang="en-AU" dirty="0" smtClean="0">
                <a:solidFill>
                  <a:srgbClr val="13223E"/>
                </a:solidFill>
              </a:rPr>
              <a:t>(up </a:t>
            </a:r>
            <a:r>
              <a:rPr lang="en-AU" dirty="0">
                <a:solidFill>
                  <a:srgbClr val="13223E"/>
                </a:solidFill>
              </a:rPr>
              <a:t>to $19.5 million) identify and diagnose novel – primarily monogenic or </a:t>
            </a:r>
            <a:r>
              <a:rPr lang="en-AU" dirty="0" err="1">
                <a:solidFill>
                  <a:srgbClr val="13223E"/>
                </a:solidFill>
              </a:rPr>
              <a:t>oligogenic</a:t>
            </a:r>
            <a:r>
              <a:rPr lang="en-AU" dirty="0">
                <a:solidFill>
                  <a:srgbClr val="13223E"/>
                </a:solidFill>
              </a:rPr>
              <a:t> – rare diseases and increase the genomic diagnostic rate towards 70% by </a:t>
            </a:r>
            <a:r>
              <a:rPr lang="en-AU" dirty="0" smtClean="0">
                <a:solidFill>
                  <a:srgbClr val="13223E"/>
                </a:solidFill>
              </a:rPr>
              <a:t>2025;</a:t>
            </a:r>
          </a:p>
          <a:p>
            <a:pPr marL="834390" lvl="2" indent="-285750">
              <a:buFont typeface="+mj-lt"/>
              <a:buAutoNum type="romanLcPeriod"/>
            </a:pPr>
            <a:r>
              <a:rPr lang="en-AU" dirty="0" smtClean="0">
                <a:solidFill>
                  <a:srgbClr val="13223E"/>
                </a:solidFill>
              </a:rPr>
              <a:t>(</a:t>
            </a:r>
            <a:r>
              <a:rPr lang="en-AU" dirty="0">
                <a:solidFill>
                  <a:srgbClr val="13223E"/>
                </a:solidFill>
              </a:rPr>
              <a:t>up to $19.433 million) improve early detection and targeted treatment for the most common cancers to reduce burden of </a:t>
            </a:r>
            <a:r>
              <a:rPr lang="en-AU" dirty="0" smtClean="0">
                <a:solidFill>
                  <a:srgbClr val="13223E"/>
                </a:solidFill>
              </a:rPr>
              <a:t>disease;</a:t>
            </a:r>
          </a:p>
          <a:p>
            <a:pPr marL="834390" lvl="2" indent="-285750">
              <a:buFont typeface="+mj-lt"/>
              <a:buAutoNum type="romanLcPeriod"/>
            </a:pPr>
            <a:r>
              <a:rPr lang="en-AU" dirty="0">
                <a:solidFill>
                  <a:srgbClr val="13223E"/>
                </a:solidFill>
              </a:rPr>
              <a:t>(up to $6 million) promote diagnostic effectiveness and efficiency through better understanding of the impact of genetic variants through functional </a:t>
            </a:r>
            <a:r>
              <a:rPr lang="en-AU" dirty="0" smtClean="0">
                <a:solidFill>
                  <a:srgbClr val="13223E"/>
                </a:solidFill>
              </a:rPr>
              <a:t>genomics.</a:t>
            </a:r>
          </a:p>
        </p:txBody>
      </p:sp>
    </p:spTree>
    <p:extLst>
      <p:ext uri="{BB962C8B-B14F-4D97-AF65-F5344CB8AC3E}">
        <p14:creationId xmlns:p14="http://schemas.microsoft.com/office/powerpoint/2010/main" val="5369471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994442"/>
            <a:ext cx="8229600" cy="990600"/>
          </a:xfrm>
        </p:spPr>
        <p:txBody>
          <a:bodyPr/>
          <a:lstStyle/>
          <a:p>
            <a:r>
              <a:rPr lang="en-AU" b="1" dirty="0" smtClean="0">
                <a:solidFill>
                  <a:srgbClr val="C00000"/>
                </a:solidFill>
              </a:rPr>
              <a:t>Genomics Health Futures Mission</a:t>
            </a:r>
            <a:br>
              <a:rPr lang="en-AU" b="1" dirty="0" smtClean="0">
                <a:solidFill>
                  <a:srgbClr val="C00000"/>
                </a:solidFill>
              </a:rPr>
            </a:br>
            <a:r>
              <a:rPr lang="en-AU" b="1" dirty="0" smtClean="0">
                <a:solidFill>
                  <a:srgbClr val="C00000"/>
                </a:solidFill>
              </a:rPr>
              <a:t>Roadmap and </a:t>
            </a:r>
            <a:r>
              <a:rPr lang="en-AU" b="1" dirty="0">
                <a:solidFill>
                  <a:srgbClr val="C00000"/>
                </a:solidFill>
              </a:rPr>
              <a:t>Implementation Plan </a:t>
            </a:r>
            <a:r>
              <a:rPr lang="en-AU" b="1" dirty="0" smtClean="0">
                <a:solidFill>
                  <a:srgbClr val="C00000"/>
                </a:solidFill>
              </a:rPr>
              <a:t>Consultation</a:t>
            </a:r>
            <a:endParaRPr lang="en-AU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915884"/>
            <a:ext cx="82296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2000" dirty="0">
              <a:solidFill>
                <a:srgbClr val="000000"/>
              </a:solidFill>
            </a:endParaRPr>
          </a:p>
          <a:p>
            <a:pPr marL="342900" indent="-3429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AU" sz="2000" dirty="0" smtClean="0">
                <a:solidFill>
                  <a:srgbClr val="000000"/>
                </a:solidFill>
              </a:rPr>
              <a:t>Roadmap, Implementation </a:t>
            </a:r>
            <a:r>
              <a:rPr lang="en-AU" sz="2000" dirty="0">
                <a:solidFill>
                  <a:srgbClr val="000000"/>
                </a:solidFill>
              </a:rPr>
              <a:t>Plan </a:t>
            </a:r>
            <a:r>
              <a:rPr lang="en-AU" sz="2000" dirty="0" smtClean="0">
                <a:solidFill>
                  <a:srgbClr val="000000"/>
                </a:solidFill>
              </a:rPr>
              <a:t>and Summary of Recommendations from the Scientific Strategy Committee Report underwent international </a:t>
            </a:r>
            <a:r>
              <a:rPr lang="en-AU" sz="2000" dirty="0">
                <a:solidFill>
                  <a:srgbClr val="000000"/>
                </a:solidFill>
              </a:rPr>
              <a:t>r</a:t>
            </a:r>
            <a:r>
              <a:rPr lang="en-AU" sz="2000" dirty="0" smtClean="0">
                <a:solidFill>
                  <a:srgbClr val="000000"/>
                </a:solidFill>
              </a:rPr>
              <a:t>eview </a:t>
            </a:r>
            <a:r>
              <a:rPr lang="en-AU" sz="2000" dirty="0">
                <a:solidFill>
                  <a:srgbClr val="000000"/>
                </a:solidFill>
              </a:rPr>
              <a:t>in late </a:t>
            </a:r>
            <a:r>
              <a:rPr lang="en-AU" sz="2000" dirty="0" smtClean="0">
                <a:solidFill>
                  <a:srgbClr val="000000"/>
                </a:solidFill>
              </a:rPr>
              <a:t>2020</a:t>
            </a:r>
          </a:p>
          <a:p>
            <a:pPr marL="342900" indent="-34290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AU" sz="2000" dirty="0">
              <a:solidFill>
                <a:srgbClr val="000000"/>
              </a:solidFill>
            </a:endParaRPr>
          </a:p>
          <a:p>
            <a:pPr marL="342900" indent="-3429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AU" sz="2000" dirty="0" smtClean="0">
                <a:solidFill>
                  <a:srgbClr val="000000"/>
                </a:solidFill>
              </a:rPr>
              <a:t>Panel </a:t>
            </a:r>
            <a:r>
              <a:rPr lang="en-AU" sz="2000" dirty="0">
                <a:solidFill>
                  <a:srgbClr val="000000"/>
                </a:solidFill>
              </a:rPr>
              <a:t>comprised </a:t>
            </a:r>
            <a:r>
              <a:rPr lang="en-AU" sz="2000" dirty="0" smtClean="0">
                <a:solidFill>
                  <a:srgbClr val="000000"/>
                </a:solidFill>
              </a:rPr>
              <a:t>experts providing advice </a:t>
            </a:r>
            <a:r>
              <a:rPr lang="en-AU" sz="2000" dirty="0">
                <a:solidFill>
                  <a:srgbClr val="000000"/>
                </a:solidFill>
              </a:rPr>
              <a:t>in the context of relevant activities occurring internationally, which can inform the strategic direction of the </a:t>
            </a:r>
            <a:r>
              <a:rPr lang="en-AU" sz="2000" dirty="0" smtClean="0">
                <a:solidFill>
                  <a:srgbClr val="000000"/>
                </a:solidFill>
              </a:rPr>
              <a:t>Roadmap </a:t>
            </a:r>
            <a:r>
              <a:rPr lang="en-AU" sz="2000" dirty="0">
                <a:solidFill>
                  <a:srgbClr val="000000"/>
                </a:solidFill>
              </a:rPr>
              <a:t>and Implementation </a:t>
            </a:r>
            <a:r>
              <a:rPr lang="en-AU" sz="2000" dirty="0" smtClean="0">
                <a:solidFill>
                  <a:srgbClr val="000000"/>
                </a:solidFill>
              </a:rPr>
              <a:t>Plan</a:t>
            </a:r>
          </a:p>
          <a:p>
            <a:pPr marL="342900" indent="-34290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AU" sz="2000" dirty="0">
              <a:solidFill>
                <a:srgbClr val="000000"/>
              </a:solidFill>
            </a:endParaRPr>
          </a:p>
          <a:p>
            <a:pPr marL="342900" indent="-3429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AU" sz="2000" dirty="0" smtClean="0">
                <a:solidFill>
                  <a:srgbClr val="000000"/>
                </a:solidFill>
              </a:rPr>
              <a:t>Minister for Health </a:t>
            </a:r>
            <a:r>
              <a:rPr lang="en-AU" sz="2000" dirty="0">
                <a:solidFill>
                  <a:srgbClr val="000000"/>
                </a:solidFill>
              </a:rPr>
              <a:t>is interested in your comments on </a:t>
            </a:r>
            <a:r>
              <a:rPr lang="en-AU" sz="2000" dirty="0" smtClean="0">
                <a:solidFill>
                  <a:srgbClr val="000000"/>
                </a:solidFill>
              </a:rPr>
              <a:t>the Roadmap </a:t>
            </a:r>
            <a:r>
              <a:rPr lang="en-AU" sz="2000" dirty="0">
                <a:solidFill>
                  <a:srgbClr val="000000"/>
                </a:solidFill>
              </a:rPr>
              <a:t>and Implementation Plan, which will guide </a:t>
            </a:r>
            <a:r>
              <a:rPr lang="en-AU" sz="2000" dirty="0" smtClean="0">
                <a:solidFill>
                  <a:srgbClr val="000000"/>
                </a:solidFill>
              </a:rPr>
              <a:t>future MRFF investments</a:t>
            </a:r>
            <a:endParaRPr lang="en-AU" sz="2000" dirty="0">
              <a:solidFill>
                <a:srgbClr val="000000"/>
              </a:solidFill>
            </a:endParaRPr>
          </a:p>
          <a:p>
            <a:endParaRPr lang="en-AU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0654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4438"/>
            <a:ext cx="8229600" cy="990600"/>
          </a:xfrm>
        </p:spPr>
        <p:txBody>
          <a:bodyPr/>
          <a:lstStyle/>
          <a:p>
            <a:r>
              <a:rPr lang="en-AU" b="1" dirty="0" smtClean="0">
                <a:solidFill>
                  <a:srgbClr val="C00000"/>
                </a:solidFill>
              </a:rPr>
              <a:t>Contents</a:t>
            </a:r>
            <a:endParaRPr lang="en-AU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76975"/>
            <a:ext cx="8229600" cy="3949356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spcBef>
                <a:spcPts val="600"/>
              </a:spcBef>
              <a:spcAft>
                <a:spcPts val="300"/>
              </a:spcAft>
              <a:buClr>
                <a:schemeClr val="accent2"/>
              </a:buClr>
              <a:buFont typeface="+mj-lt"/>
              <a:buAutoNum type="arabicPeriod"/>
            </a:pPr>
            <a:r>
              <a:rPr lang="en-AU" sz="1700" b="1" dirty="0"/>
              <a:t>Introduction</a:t>
            </a:r>
          </a:p>
          <a:p>
            <a:pPr marL="457200" indent="-457200">
              <a:spcBef>
                <a:spcPts val="600"/>
              </a:spcBef>
              <a:spcAft>
                <a:spcPts val="300"/>
              </a:spcAft>
              <a:buClr>
                <a:schemeClr val="accent2"/>
              </a:buClr>
              <a:buFont typeface="+mj-lt"/>
              <a:buAutoNum type="arabicPeriod"/>
            </a:pPr>
            <a:r>
              <a:rPr lang="en-AU" sz="1700" b="1" dirty="0"/>
              <a:t>Medical Research Future Fund (MRFF</a:t>
            </a:r>
            <a:r>
              <a:rPr lang="en-AU" sz="1700" b="1" dirty="0" smtClean="0"/>
              <a:t>)</a:t>
            </a:r>
            <a:endParaRPr lang="en-AU" sz="1700" b="1" dirty="0"/>
          </a:p>
          <a:p>
            <a:pPr marL="731520" lvl="1" indent="-457200">
              <a:lnSpc>
                <a:spcPct val="120000"/>
              </a:lnSpc>
              <a:spcBef>
                <a:spcPts val="300"/>
              </a:spcBef>
              <a:buClr>
                <a:schemeClr val="accent2"/>
              </a:buClr>
              <a:buFont typeface="+mj-lt"/>
              <a:buAutoNum type="romanLcPeriod"/>
            </a:pPr>
            <a:r>
              <a:rPr lang="en-AU" sz="1500" dirty="0" smtClean="0"/>
              <a:t>Background</a:t>
            </a:r>
          </a:p>
          <a:p>
            <a:pPr marL="731520" lvl="1" indent="-457200">
              <a:lnSpc>
                <a:spcPct val="120000"/>
              </a:lnSpc>
              <a:spcBef>
                <a:spcPts val="300"/>
              </a:spcBef>
              <a:buClr>
                <a:schemeClr val="accent2"/>
              </a:buClr>
              <a:buFont typeface="+mj-lt"/>
              <a:buAutoNum type="romanLcPeriod"/>
            </a:pPr>
            <a:r>
              <a:rPr lang="en-AU" sz="1500" dirty="0" smtClean="0"/>
              <a:t>MRFF10-Year Investment </a:t>
            </a:r>
            <a:r>
              <a:rPr lang="en-AU" sz="1500" dirty="0" smtClean="0"/>
              <a:t>plan</a:t>
            </a:r>
          </a:p>
          <a:p>
            <a:pPr marL="731520" lvl="1" indent="-457200">
              <a:lnSpc>
                <a:spcPct val="120000"/>
              </a:lnSpc>
              <a:spcBef>
                <a:spcPts val="300"/>
              </a:spcBef>
              <a:buClr>
                <a:schemeClr val="accent2"/>
              </a:buClr>
              <a:buFont typeface="+mj-lt"/>
              <a:buAutoNum type="romanLcPeriod"/>
            </a:pPr>
            <a:r>
              <a:rPr lang="en-AU" sz="1500" dirty="0" smtClean="0"/>
              <a:t>MRFF Missions</a:t>
            </a:r>
            <a:endParaRPr lang="en-AU" sz="1500" dirty="0" smtClean="0"/>
          </a:p>
          <a:p>
            <a:pPr marL="457200" indent="-457200">
              <a:spcBef>
                <a:spcPts val="600"/>
              </a:spcBef>
              <a:spcAft>
                <a:spcPts val="300"/>
              </a:spcAft>
              <a:buClr>
                <a:schemeClr val="accent2"/>
              </a:buClr>
              <a:buFont typeface="+mj-lt"/>
              <a:buAutoNum type="arabicPeriod"/>
            </a:pPr>
            <a:r>
              <a:rPr lang="en-AU" sz="1700" b="1" dirty="0" smtClean="0"/>
              <a:t>Purpose of Consultation</a:t>
            </a:r>
          </a:p>
          <a:p>
            <a:pPr marL="457200" indent="-457200">
              <a:spcBef>
                <a:spcPts val="600"/>
              </a:spcBef>
              <a:spcAft>
                <a:spcPts val="300"/>
              </a:spcAft>
              <a:buClr>
                <a:schemeClr val="accent2"/>
              </a:buClr>
              <a:buFont typeface="+mj-lt"/>
              <a:buAutoNum type="arabicPeriod"/>
            </a:pPr>
            <a:r>
              <a:rPr lang="en-AU" sz="1700" b="1" dirty="0" smtClean="0"/>
              <a:t>Genomics </a:t>
            </a:r>
            <a:r>
              <a:rPr lang="en-AU" sz="1700" b="1" dirty="0" smtClean="0"/>
              <a:t>in </a:t>
            </a:r>
            <a:r>
              <a:rPr lang="en-AU" sz="1700" b="1" dirty="0"/>
              <a:t>Australia</a:t>
            </a:r>
            <a:endParaRPr lang="en-AU" sz="1700" b="1" dirty="0" smtClean="0"/>
          </a:p>
          <a:p>
            <a:pPr marL="457200" indent="-457200">
              <a:spcBef>
                <a:spcPts val="600"/>
              </a:spcBef>
              <a:spcAft>
                <a:spcPts val="300"/>
              </a:spcAft>
              <a:buClr>
                <a:schemeClr val="accent2"/>
              </a:buClr>
              <a:buFont typeface="+mj-lt"/>
              <a:buAutoNum type="arabicPeriod"/>
            </a:pPr>
            <a:r>
              <a:rPr lang="en-AU" sz="1700" b="1" dirty="0" smtClean="0"/>
              <a:t>Genomics Health Futures Mission</a:t>
            </a:r>
          </a:p>
          <a:p>
            <a:pPr marL="731520" lvl="1" indent="-457200">
              <a:lnSpc>
                <a:spcPct val="120000"/>
              </a:lnSpc>
              <a:spcBef>
                <a:spcPts val="300"/>
              </a:spcBef>
              <a:buClr>
                <a:schemeClr val="accent2"/>
              </a:buClr>
              <a:buFont typeface="+mj-lt"/>
              <a:buAutoNum type="romanLcPeriod"/>
            </a:pPr>
            <a:r>
              <a:rPr lang="en-AU" sz="1500" dirty="0"/>
              <a:t>Expert Advisory </a:t>
            </a:r>
            <a:r>
              <a:rPr lang="en-AU" sz="1500" dirty="0" smtClean="0"/>
              <a:t>Committee</a:t>
            </a:r>
            <a:endParaRPr lang="en-AU" sz="1500" dirty="0"/>
          </a:p>
          <a:p>
            <a:pPr marL="731520" lvl="1" indent="-457200">
              <a:lnSpc>
                <a:spcPct val="120000"/>
              </a:lnSpc>
              <a:spcBef>
                <a:spcPts val="300"/>
              </a:spcBef>
              <a:buClr>
                <a:schemeClr val="accent2"/>
              </a:buClr>
              <a:buFont typeface="+mj-lt"/>
              <a:buAutoNum type="romanLcPeriod"/>
            </a:pPr>
            <a:r>
              <a:rPr lang="en-AU" sz="1500" dirty="0" smtClean="0"/>
              <a:t>Scientific Strategy Committee Report</a:t>
            </a:r>
            <a:endParaRPr lang="en-AU" sz="1500" dirty="0"/>
          </a:p>
          <a:p>
            <a:pPr marL="731520" lvl="1" indent="-457200">
              <a:lnSpc>
                <a:spcPct val="120000"/>
              </a:lnSpc>
              <a:spcBef>
                <a:spcPts val="300"/>
              </a:spcBef>
              <a:buClr>
                <a:schemeClr val="accent2"/>
              </a:buClr>
              <a:buFont typeface="+mj-lt"/>
              <a:buAutoNum type="romanLcPeriod"/>
            </a:pPr>
            <a:r>
              <a:rPr lang="en-AU" sz="1500" dirty="0" smtClean="0"/>
              <a:t>Roadmap </a:t>
            </a:r>
          </a:p>
          <a:p>
            <a:pPr marL="731520" lvl="1" indent="-457200">
              <a:lnSpc>
                <a:spcPct val="120000"/>
              </a:lnSpc>
              <a:spcBef>
                <a:spcPts val="300"/>
              </a:spcBef>
              <a:buClr>
                <a:schemeClr val="accent2"/>
              </a:buClr>
              <a:buFont typeface="+mj-lt"/>
              <a:buAutoNum type="romanLcPeriod"/>
            </a:pPr>
            <a:r>
              <a:rPr lang="en-AU" sz="1500" dirty="0" smtClean="0"/>
              <a:t>Implementation </a:t>
            </a:r>
            <a:r>
              <a:rPr lang="en-AU" sz="1500" dirty="0" smtClean="0"/>
              <a:t>Plan</a:t>
            </a:r>
          </a:p>
          <a:p>
            <a:pPr marL="731520" lvl="1" indent="-457200">
              <a:lnSpc>
                <a:spcPct val="120000"/>
              </a:lnSpc>
              <a:spcBef>
                <a:spcPts val="300"/>
              </a:spcBef>
              <a:buClr>
                <a:schemeClr val="accent2"/>
              </a:buClr>
              <a:buFont typeface="+mj-lt"/>
              <a:buAutoNum type="romanLcPeriod"/>
            </a:pPr>
            <a:r>
              <a:rPr lang="en-AU" sz="1500" dirty="0" smtClean="0"/>
              <a:t>Investments</a:t>
            </a:r>
            <a:endParaRPr lang="en-AU" sz="1500" dirty="0" smtClean="0"/>
          </a:p>
          <a:p>
            <a:pPr marL="457200" indent="-457200">
              <a:spcBef>
                <a:spcPts val="600"/>
              </a:spcBef>
              <a:spcAft>
                <a:spcPts val="300"/>
              </a:spcAft>
              <a:buClr>
                <a:schemeClr val="accent2"/>
              </a:buClr>
              <a:buFont typeface="+mj-lt"/>
              <a:buAutoNum type="arabicPeriod"/>
            </a:pPr>
            <a:r>
              <a:rPr lang="en-AU" sz="1700" b="1" dirty="0" smtClean="0"/>
              <a:t>Genomics Health Futures Mission – Roadmap, Implementation </a:t>
            </a:r>
            <a:r>
              <a:rPr lang="en-AU" sz="1700" b="1" dirty="0"/>
              <a:t>Plan </a:t>
            </a:r>
            <a:r>
              <a:rPr lang="en-AU" sz="1700" b="1" dirty="0" smtClean="0"/>
              <a:t>and Summary of Recommendations from the Scientific Strategy Committee Report Consultation</a:t>
            </a:r>
            <a:endParaRPr lang="en-AU" sz="1700" b="1" dirty="0"/>
          </a:p>
          <a:p>
            <a:pPr marL="457200" indent="-457200">
              <a:spcBef>
                <a:spcPts val="600"/>
              </a:spcBef>
              <a:spcAft>
                <a:spcPts val="300"/>
              </a:spcAft>
              <a:buClr>
                <a:schemeClr val="accent2"/>
              </a:buClr>
              <a:buFont typeface="+mj-lt"/>
              <a:buAutoNum type="arabicPeriod"/>
            </a:pPr>
            <a:r>
              <a:rPr lang="en-AU" sz="1700" b="1" dirty="0" smtClean="0"/>
              <a:t>Open </a:t>
            </a:r>
            <a:r>
              <a:rPr lang="en-AU" sz="1700" b="1" dirty="0"/>
              <a:t>Discussion – Questions &amp; </a:t>
            </a:r>
            <a:r>
              <a:rPr lang="en-AU" sz="1700" b="1" dirty="0" smtClean="0"/>
              <a:t>Answers</a:t>
            </a:r>
          </a:p>
          <a:p>
            <a:pPr marL="788670" lvl="1" indent="-514350">
              <a:spcBef>
                <a:spcPts val="600"/>
              </a:spcBef>
              <a:spcAft>
                <a:spcPts val="300"/>
              </a:spcAft>
              <a:buClr>
                <a:schemeClr val="accent2"/>
              </a:buClr>
              <a:buFont typeface="+mj-lt"/>
              <a:buAutoNum type="romanLcPeriod"/>
            </a:pPr>
            <a:r>
              <a:rPr lang="en-AU" sz="1500" dirty="0" smtClean="0"/>
              <a:t>Consultation Questions</a:t>
            </a:r>
            <a:endParaRPr lang="en-AU" sz="1500" dirty="0"/>
          </a:p>
          <a:p>
            <a:pPr marL="0" indent="0">
              <a:buClr>
                <a:schemeClr val="accent2"/>
              </a:buClr>
              <a:buNone/>
            </a:pPr>
            <a:endParaRPr lang="en-AU" i="1" dirty="0"/>
          </a:p>
        </p:txBody>
      </p:sp>
    </p:spTree>
    <p:extLst>
      <p:ext uri="{BB962C8B-B14F-4D97-AF65-F5344CB8AC3E}">
        <p14:creationId xmlns:p14="http://schemas.microsoft.com/office/powerpoint/2010/main" val="41774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4438"/>
            <a:ext cx="8229600" cy="990600"/>
          </a:xfrm>
        </p:spPr>
        <p:txBody>
          <a:bodyPr/>
          <a:lstStyle/>
          <a:p>
            <a:r>
              <a:rPr lang="en-AU" b="1" dirty="0" smtClean="0">
                <a:solidFill>
                  <a:srgbClr val="C00000"/>
                </a:solidFill>
              </a:rPr>
              <a:t>Consultation – open discussion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337" y="2050625"/>
            <a:ext cx="8353958" cy="4474533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</a:pPr>
            <a:r>
              <a:rPr lang="en-AU" dirty="0"/>
              <a:t>One hour </a:t>
            </a:r>
            <a:r>
              <a:rPr lang="en-AU" dirty="0" smtClean="0"/>
              <a:t>allocated</a:t>
            </a:r>
          </a:p>
          <a:p>
            <a:pPr>
              <a:buClr>
                <a:srgbClr val="C00000"/>
              </a:buClr>
            </a:pPr>
            <a:endParaRPr lang="en-AU" sz="2000" dirty="0"/>
          </a:p>
          <a:p>
            <a:pPr>
              <a:buClr>
                <a:srgbClr val="C00000"/>
              </a:buClr>
            </a:pPr>
            <a:r>
              <a:rPr lang="en-AU" sz="2000" dirty="0" smtClean="0"/>
              <a:t>Please </a:t>
            </a:r>
            <a:r>
              <a:rPr lang="en-AU" sz="2000" dirty="0"/>
              <a:t>type questions in the Q&amp;A box </a:t>
            </a:r>
            <a:r>
              <a:rPr lang="en-AU" sz="2000" dirty="0" smtClean="0"/>
              <a:t>provided on the screen</a:t>
            </a:r>
          </a:p>
          <a:p>
            <a:pPr>
              <a:buClr>
                <a:srgbClr val="C00000"/>
              </a:buClr>
            </a:pPr>
            <a:endParaRPr lang="en-AU" dirty="0" smtClean="0"/>
          </a:p>
          <a:p>
            <a:pPr>
              <a:buClr>
                <a:srgbClr val="C00000"/>
              </a:buClr>
            </a:pPr>
            <a:r>
              <a:rPr lang="en-AU" dirty="0" smtClean="0"/>
              <a:t>Questions </a:t>
            </a:r>
            <a:r>
              <a:rPr lang="en-AU" dirty="0"/>
              <a:t>and feedback will be collated for the presenters to note or </a:t>
            </a:r>
            <a:r>
              <a:rPr lang="en-AU" dirty="0" smtClean="0"/>
              <a:t>discuss</a:t>
            </a:r>
          </a:p>
          <a:p>
            <a:pPr>
              <a:buClr>
                <a:srgbClr val="C00000"/>
              </a:buClr>
            </a:pPr>
            <a:endParaRPr lang="en-AU" dirty="0"/>
          </a:p>
          <a:p>
            <a:pPr>
              <a:buClr>
                <a:srgbClr val="C00000"/>
              </a:buClr>
            </a:pPr>
            <a:r>
              <a:rPr lang="en-AU" dirty="0" smtClean="0"/>
              <a:t>All </a:t>
            </a:r>
            <a:r>
              <a:rPr lang="en-AU" dirty="0"/>
              <a:t>submissions can be made through </a:t>
            </a:r>
            <a:r>
              <a:rPr lang="en-AU" dirty="0" smtClean="0"/>
              <a:t>the Consultation Hub on </a:t>
            </a:r>
            <a:r>
              <a:rPr lang="en-AU" dirty="0"/>
              <a:t>the Department of Health </a:t>
            </a:r>
            <a:r>
              <a:rPr lang="en-AU" dirty="0" smtClean="0"/>
              <a:t>website (</a:t>
            </a:r>
            <a:r>
              <a:rPr lang="en-AU" u="sng" dirty="0" smtClean="0"/>
              <a:t>consultations.health.gov.au</a:t>
            </a:r>
            <a:r>
              <a:rPr lang="en-AU" dirty="0" smtClean="0"/>
              <a:t>) </a:t>
            </a:r>
            <a:endParaRPr lang="en-AU" dirty="0"/>
          </a:p>
          <a:p>
            <a:pPr>
              <a:buClr>
                <a:srgbClr val="C00000"/>
              </a:buClr>
            </a:pPr>
            <a:endParaRPr lang="en-AU" b="1" dirty="0"/>
          </a:p>
          <a:p>
            <a:pPr>
              <a:buClr>
                <a:srgbClr val="C00000"/>
              </a:buClr>
            </a:pPr>
            <a:r>
              <a:rPr lang="en-AU" b="1" dirty="0" smtClean="0"/>
              <a:t>Reminder </a:t>
            </a:r>
            <a:r>
              <a:rPr lang="en-AU" b="1" dirty="0"/>
              <a:t>- online submissions close </a:t>
            </a:r>
            <a:r>
              <a:rPr lang="en-AU" b="1" dirty="0" smtClean="0"/>
              <a:t>23</a:t>
            </a:r>
            <a:r>
              <a:rPr lang="en-AU" b="1" baseline="30000" dirty="0" smtClean="0"/>
              <a:t>rd</a:t>
            </a:r>
            <a:r>
              <a:rPr lang="en-AU" b="1" dirty="0" smtClean="0"/>
              <a:t> April 2021</a:t>
            </a:r>
            <a:endParaRPr lang="en-AU" dirty="0"/>
          </a:p>
          <a:p>
            <a:pPr lvl="0">
              <a:buClr>
                <a:schemeClr val="accent2"/>
              </a:buClr>
              <a:buFontTx/>
              <a:buChar char="-"/>
            </a:pPr>
            <a:endParaRPr lang="en-AU" sz="2400" b="1" dirty="0" smtClean="0">
              <a:solidFill>
                <a:schemeClr val="tx2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934242"/>
            <a:ext cx="8229600" cy="56261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 spc="-100" baseline="0">
                <a:solidFill>
                  <a:srgbClr val="13223E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20000"/>
              </a:spcBef>
              <a:buClr>
                <a:srgbClr val="35414B"/>
              </a:buClr>
              <a:buSzPct val="85000"/>
            </a:pPr>
            <a:endParaRPr lang="en-AU" sz="2000" b="1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730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994442"/>
            <a:ext cx="8229600" cy="990600"/>
          </a:xfrm>
        </p:spPr>
        <p:txBody>
          <a:bodyPr/>
          <a:lstStyle/>
          <a:p>
            <a:r>
              <a:rPr lang="en-AU" b="1" dirty="0" smtClean="0">
                <a:solidFill>
                  <a:srgbClr val="C00000"/>
                </a:solidFill>
              </a:rPr>
              <a:t>Consultation questions</a:t>
            </a:r>
            <a:endParaRPr lang="en-AU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915884"/>
            <a:ext cx="82296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2000" dirty="0">
              <a:solidFill>
                <a:srgbClr val="000000"/>
              </a:solidFill>
            </a:endParaRPr>
          </a:p>
          <a:p>
            <a:pPr marL="502920" lvl="0" indent="-342900">
              <a:spcAft>
                <a:spcPts val="12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AU" sz="2000" dirty="0"/>
              <a:t>Are the priority areas for investment identified in the </a:t>
            </a:r>
            <a:r>
              <a:rPr lang="en-AU" sz="2000" dirty="0" smtClean="0"/>
              <a:t>Implementation </a:t>
            </a:r>
            <a:r>
              <a:rPr lang="en-AU" sz="2000" dirty="0"/>
              <a:t>P</a:t>
            </a:r>
            <a:r>
              <a:rPr lang="en-AU" sz="2000" dirty="0" smtClean="0"/>
              <a:t>lan </a:t>
            </a:r>
            <a:r>
              <a:rPr lang="en-AU" sz="2000" dirty="0"/>
              <a:t>the most effective way for delivering on the </a:t>
            </a:r>
            <a:r>
              <a:rPr lang="en-AU" sz="2000" dirty="0" smtClean="0"/>
              <a:t>GHFM’s </a:t>
            </a:r>
            <a:r>
              <a:rPr lang="en-AU" sz="2000" dirty="0"/>
              <a:t>goal and </a:t>
            </a:r>
            <a:r>
              <a:rPr lang="en-AU" sz="2000" dirty="0" smtClean="0"/>
              <a:t>aims?</a:t>
            </a:r>
          </a:p>
          <a:p>
            <a:pPr marL="502920" lvl="0" indent="-342900">
              <a:spcAft>
                <a:spcPts val="12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AU" sz="2000" dirty="0" smtClean="0"/>
              <a:t>Are </a:t>
            </a:r>
            <a:r>
              <a:rPr lang="en-AU" sz="2000" dirty="0"/>
              <a:t>there existing research activities which could be utilised to contribute to the </a:t>
            </a:r>
            <a:r>
              <a:rPr lang="en-AU" sz="2000" dirty="0" smtClean="0"/>
              <a:t>Roadmap </a:t>
            </a:r>
            <a:r>
              <a:rPr lang="en-AU" sz="2000" dirty="0"/>
              <a:t>and/or Implementation Plan aims and priority areas for investment? How can these be </a:t>
            </a:r>
            <a:r>
              <a:rPr lang="en-AU" sz="2000" dirty="0" smtClean="0"/>
              <a:t>leveraged?</a:t>
            </a:r>
          </a:p>
          <a:p>
            <a:pPr marL="502920" lvl="0" indent="-342900">
              <a:spcAft>
                <a:spcPts val="12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AU" sz="2000" dirty="0" smtClean="0"/>
              <a:t>Are </a:t>
            </a:r>
            <a:r>
              <a:rPr lang="en-AU" sz="2000" dirty="0"/>
              <a:t>the ‘Evaluation approach and measures’ appropriate for assessing and monitoring progress towards the </a:t>
            </a:r>
            <a:r>
              <a:rPr lang="en-AU" sz="2000" dirty="0" smtClean="0"/>
              <a:t>GHFM’s </a:t>
            </a:r>
            <a:r>
              <a:rPr lang="en-AU" sz="2000" dirty="0"/>
              <a:t>goal and aims</a:t>
            </a:r>
            <a:r>
              <a:rPr lang="en-AU" sz="2000" dirty="0" smtClean="0"/>
              <a:t>?</a:t>
            </a:r>
          </a:p>
          <a:p>
            <a:pPr marL="502920" lvl="0" indent="-342900">
              <a:spcAft>
                <a:spcPts val="12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AU" sz="2000" dirty="0" smtClean="0">
                <a:solidFill>
                  <a:srgbClr val="13223E"/>
                </a:solidFill>
              </a:rPr>
              <a:t>Other?</a:t>
            </a:r>
            <a:endParaRPr lang="en-AU" sz="2000" dirty="0">
              <a:solidFill>
                <a:srgbClr val="13223E"/>
              </a:solidFill>
            </a:endParaRPr>
          </a:p>
          <a:p>
            <a:endParaRPr lang="en-AU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8457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AU" b="1" dirty="0">
                <a:solidFill>
                  <a:srgbClr val="102958"/>
                </a:solidFill>
              </a:rPr>
              <a:t>More information:</a:t>
            </a:r>
            <a:endParaRPr lang="en-AU" b="1" u="sng" dirty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endParaRPr lang="en-AU" dirty="0" smtClean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r>
              <a:rPr lang="en-AU" dirty="0" smtClean="0">
                <a:solidFill>
                  <a:schemeClr val="accent2"/>
                </a:solidFill>
              </a:rPr>
              <a:t>health.gov.au/MRFF</a:t>
            </a:r>
          </a:p>
          <a:p>
            <a:pPr marL="0" indent="0" algn="ctr">
              <a:buNone/>
            </a:pPr>
            <a:r>
              <a:rPr lang="en-AU" dirty="0" smtClean="0">
                <a:solidFill>
                  <a:schemeClr val="accent2"/>
                </a:solidFill>
              </a:rPr>
              <a:t>consultations.health.gov.au</a:t>
            </a:r>
          </a:p>
          <a:p>
            <a:pPr marL="0" indent="0">
              <a:buNone/>
            </a:pPr>
            <a:endParaRPr lang="en-AU" b="1" u="sng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AU" sz="1800" u="sng" dirty="0">
              <a:solidFill>
                <a:srgbClr val="102958"/>
              </a:solidFill>
            </a:endParaRPr>
          </a:p>
          <a:p>
            <a:pPr marL="0" indent="0">
              <a:buNone/>
            </a:pPr>
            <a:r>
              <a:rPr lang="en-AU" b="1" dirty="0">
                <a:solidFill>
                  <a:srgbClr val="102958"/>
                </a:solidFill>
              </a:rPr>
              <a:t>Interested in accessing MRFF </a:t>
            </a:r>
            <a:r>
              <a:rPr lang="en-AU" b="1" dirty="0" smtClean="0">
                <a:solidFill>
                  <a:srgbClr val="102958"/>
                </a:solidFill>
              </a:rPr>
              <a:t>grants:</a:t>
            </a:r>
            <a:endParaRPr lang="en-AU" b="1" dirty="0">
              <a:solidFill>
                <a:srgbClr val="102958"/>
              </a:solidFill>
            </a:endParaRPr>
          </a:p>
          <a:p>
            <a:pPr marL="0" indent="0">
              <a:buNone/>
            </a:pPr>
            <a:endParaRPr lang="en-AU" sz="1800" dirty="0" smtClean="0"/>
          </a:p>
          <a:p>
            <a:pPr marL="0" indent="0" algn="ctr">
              <a:buNone/>
            </a:pPr>
            <a:endParaRPr lang="en-AU" sz="1800" dirty="0" smtClean="0"/>
          </a:p>
          <a:p>
            <a:pPr marL="0" indent="0" algn="ctr">
              <a:buNone/>
            </a:pPr>
            <a:r>
              <a:rPr lang="en-AU" sz="1800" dirty="0" smtClean="0"/>
              <a:t>Register </a:t>
            </a:r>
            <a:r>
              <a:rPr lang="en-AU" sz="1800" dirty="0"/>
              <a:t>with </a:t>
            </a:r>
            <a:r>
              <a:rPr lang="en-AU" sz="1800" b="1" dirty="0">
                <a:solidFill>
                  <a:schemeClr val="accent2"/>
                </a:solidFill>
              </a:rPr>
              <a:t>GRANTCONNECT </a:t>
            </a:r>
            <a:r>
              <a:rPr lang="en-AU" sz="1800" dirty="0" smtClean="0">
                <a:solidFill>
                  <a:schemeClr val="accent2"/>
                </a:solidFill>
              </a:rPr>
              <a:t>(grants.gov.au</a:t>
            </a:r>
            <a:r>
              <a:rPr lang="en-AU" sz="1800" dirty="0">
                <a:solidFill>
                  <a:srgbClr val="C00000"/>
                </a:solidFill>
              </a:rPr>
              <a:t>)</a:t>
            </a:r>
            <a:r>
              <a:rPr lang="en-AU" sz="1800" dirty="0"/>
              <a:t>  </a:t>
            </a:r>
          </a:p>
          <a:p>
            <a:pPr marL="0" indent="0" algn="r">
              <a:buNone/>
            </a:pPr>
            <a:endParaRPr lang="en-AU" sz="3600" b="1" dirty="0">
              <a:solidFill>
                <a:srgbClr val="102958"/>
              </a:solidFill>
            </a:endParaRPr>
          </a:p>
          <a:p>
            <a:pPr marL="0" indent="0" algn="r">
              <a:buNone/>
            </a:pPr>
            <a:r>
              <a:rPr lang="en-AU" sz="3600" b="1" dirty="0">
                <a:solidFill>
                  <a:srgbClr val="102958"/>
                </a:solidFill>
              </a:rPr>
              <a:t>Thank you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6274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4438"/>
            <a:ext cx="8229600" cy="990600"/>
          </a:xfrm>
        </p:spPr>
        <p:txBody>
          <a:bodyPr/>
          <a:lstStyle/>
          <a:p>
            <a:r>
              <a:rPr lang="en-AU" b="1" dirty="0" smtClean="0">
                <a:solidFill>
                  <a:srgbClr val="C00000"/>
                </a:solidFill>
              </a:rPr>
              <a:t>Introduction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2"/>
              </a:buClr>
            </a:pPr>
            <a:r>
              <a:rPr lang="en-AU" dirty="0"/>
              <a:t>Welcome</a:t>
            </a:r>
          </a:p>
          <a:p>
            <a:pPr marL="0" indent="0">
              <a:buClr>
                <a:schemeClr val="accent2"/>
              </a:buClr>
              <a:buNone/>
            </a:pPr>
            <a:endParaRPr lang="en-AU" dirty="0"/>
          </a:p>
          <a:p>
            <a:pPr>
              <a:buClr>
                <a:schemeClr val="accent2"/>
              </a:buClr>
            </a:pPr>
            <a:r>
              <a:rPr lang="en-AU" dirty="0"/>
              <a:t>No microphones will be active, only hosts are able to speak</a:t>
            </a:r>
          </a:p>
          <a:p>
            <a:pPr marL="0" indent="0">
              <a:buClr>
                <a:schemeClr val="accent2"/>
              </a:buClr>
              <a:buNone/>
            </a:pPr>
            <a:endParaRPr lang="en-AU" dirty="0"/>
          </a:p>
          <a:p>
            <a:pPr>
              <a:buClr>
                <a:schemeClr val="accent2"/>
              </a:buClr>
            </a:pPr>
            <a:r>
              <a:rPr lang="en-AU" dirty="0"/>
              <a:t>All </a:t>
            </a:r>
            <a:r>
              <a:rPr lang="en-AU" dirty="0" smtClean="0"/>
              <a:t>questions </a:t>
            </a:r>
            <a:r>
              <a:rPr lang="en-AU" dirty="0"/>
              <a:t>can be sent via the interactive Q&amp;A input </a:t>
            </a:r>
          </a:p>
          <a:p>
            <a:pPr marL="0" indent="0">
              <a:buClr>
                <a:schemeClr val="accent2"/>
              </a:buClr>
              <a:buNone/>
            </a:pPr>
            <a:endParaRPr lang="en-AU" dirty="0"/>
          </a:p>
          <a:p>
            <a:pPr>
              <a:buClr>
                <a:schemeClr val="accent2"/>
              </a:buClr>
            </a:pPr>
            <a:r>
              <a:rPr lang="en-AU" dirty="0"/>
              <a:t>One hour has been allocated at the end of the presentation to answer questions</a:t>
            </a:r>
          </a:p>
          <a:p>
            <a:pPr>
              <a:buClr>
                <a:schemeClr val="accent2"/>
              </a:buClr>
            </a:pPr>
            <a:endParaRPr lang="en-AU" dirty="0"/>
          </a:p>
          <a:p>
            <a:pPr>
              <a:buClr>
                <a:schemeClr val="accent2"/>
              </a:buClr>
            </a:pPr>
            <a:r>
              <a:rPr lang="en-AU" dirty="0"/>
              <a:t>A copy of this presentation will be made available on the MRFF </a:t>
            </a:r>
            <a:r>
              <a:rPr lang="en-AU" dirty="0" smtClean="0"/>
              <a:t>website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09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4438"/>
            <a:ext cx="8229600" cy="990600"/>
          </a:xfrm>
        </p:spPr>
        <p:txBody>
          <a:bodyPr/>
          <a:lstStyle/>
          <a:p>
            <a:r>
              <a:rPr lang="en-AU" b="1" dirty="0" smtClean="0">
                <a:solidFill>
                  <a:srgbClr val="C00000"/>
                </a:solidFill>
              </a:rPr>
              <a:t>MRFF Background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76975"/>
            <a:ext cx="8229600" cy="4390327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1800"/>
              </a:spcAft>
              <a:buClr>
                <a:schemeClr val="accent2"/>
              </a:buClr>
            </a:pPr>
            <a:r>
              <a:rPr lang="en-AU" dirty="0" smtClean="0"/>
              <a:t>Established </a:t>
            </a:r>
            <a:r>
              <a:rPr lang="en-AU" dirty="0"/>
              <a:t>in 2015, the </a:t>
            </a:r>
            <a:r>
              <a:rPr lang="en-AU" dirty="0" smtClean="0"/>
              <a:t>$20 billion Fund </a:t>
            </a:r>
            <a:r>
              <a:rPr lang="en-AU" dirty="0"/>
              <a:t>is </a:t>
            </a:r>
            <a:r>
              <a:rPr lang="en-AU" dirty="0" smtClean="0"/>
              <a:t>a long-term sustainable source of research funding </a:t>
            </a:r>
          </a:p>
          <a:p>
            <a:pPr>
              <a:spcAft>
                <a:spcPts val="1800"/>
              </a:spcAft>
              <a:buClr>
                <a:schemeClr val="accent2"/>
              </a:buClr>
            </a:pPr>
            <a:r>
              <a:rPr lang="en-AU" dirty="0"/>
              <a:t>The MRFF aims to transform health and medical research and innovation to improve lives, build the economy and contribute to health system </a:t>
            </a:r>
            <a:r>
              <a:rPr lang="en-AU" dirty="0" smtClean="0"/>
              <a:t>sustainability</a:t>
            </a:r>
            <a:endParaRPr lang="en-AU" dirty="0"/>
          </a:p>
          <a:p>
            <a:pPr>
              <a:spcAft>
                <a:spcPts val="1800"/>
              </a:spcAft>
              <a:buClr>
                <a:schemeClr val="accent2"/>
              </a:buClr>
            </a:pPr>
            <a:r>
              <a:rPr lang="en-AU" dirty="0" smtClean="0"/>
              <a:t>Complementary Government funding of health and medical research in Australia:</a:t>
            </a:r>
          </a:p>
          <a:p>
            <a:pPr lvl="1">
              <a:spcAft>
                <a:spcPts val="1800"/>
              </a:spcAft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AU" dirty="0" smtClean="0"/>
              <a:t>MRFF - awards </a:t>
            </a:r>
            <a:r>
              <a:rPr lang="en-AU" dirty="0"/>
              <a:t>funding for national priority areas that address gaps in research with a focus on research translation and commercialisation to improve the health and wellbeing of Australians </a:t>
            </a:r>
            <a:endParaRPr lang="en-AU" dirty="0" smtClean="0"/>
          </a:p>
          <a:p>
            <a:pPr lvl="1">
              <a:spcAft>
                <a:spcPts val="1800"/>
              </a:spcAft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AU" dirty="0" smtClean="0"/>
              <a:t>NHMRC - </a:t>
            </a:r>
            <a:r>
              <a:rPr lang="en-AU" dirty="0"/>
              <a:t>awards funding through a range of investigator-initiated schemes to build capacity and advance health and medical </a:t>
            </a:r>
            <a:r>
              <a:rPr lang="en-AU" dirty="0" smtClean="0"/>
              <a:t>knowledge</a:t>
            </a:r>
            <a:endParaRPr lang="en-AU" b="1" dirty="0">
              <a:solidFill>
                <a:schemeClr val="tx2"/>
              </a:solidFill>
            </a:endParaRPr>
          </a:p>
          <a:p>
            <a:pPr>
              <a:buClr>
                <a:schemeClr val="accent2"/>
              </a:buClr>
            </a:pPr>
            <a:endParaRPr lang="en-AU" b="1" dirty="0" smtClean="0">
              <a:solidFill>
                <a:schemeClr val="tx2"/>
              </a:solidFill>
            </a:endParaRPr>
          </a:p>
          <a:p>
            <a:pPr>
              <a:buClr>
                <a:schemeClr val="accent2"/>
              </a:buClr>
            </a:pPr>
            <a:endParaRPr lang="en-AU" b="1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70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4438"/>
            <a:ext cx="8229600" cy="990600"/>
          </a:xfrm>
        </p:spPr>
        <p:txBody>
          <a:bodyPr/>
          <a:lstStyle/>
          <a:p>
            <a:r>
              <a:rPr lang="en-AU" b="1" dirty="0" smtClean="0">
                <a:solidFill>
                  <a:srgbClr val="C00000"/>
                </a:solidFill>
              </a:rPr>
              <a:t>MRFF 10-year investment plan</a:t>
            </a:r>
            <a:endParaRPr lang="en-AU" b="1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2142479"/>
            <a:ext cx="8268830" cy="4452252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rgbClr val="00207E"/>
              </a:buClr>
              <a:buSzPct val="85000"/>
              <a:buFont typeface="Arial" pitchFamily="34" charset="0"/>
              <a:buChar char="•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rgbClr val="00207E"/>
              </a:buClr>
              <a:buSzPct val="85000"/>
              <a:buFont typeface="Arial" pitchFamily="34" charset="0"/>
              <a:buChar char="•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rgbClr val="00207E"/>
              </a:buClr>
              <a:buSzPct val="90000"/>
              <a:buFont typeface="Arial" pitchFamily="34" charset="0"/>
              <a:buChar char="•"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rgbClr val="00207E"/>
              </a:buClr>
              <a:buFont typeface="Arial" pitchFamily="34" charset="0"/>
              <a:buChar char="•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rgbClr val="00207E"/>
              </a:buClr>
              <a:buSzPct val="100000"/>
              <a:buFont typeface="Arial" pitchFamily="34" charset="0"/>
              <a:buChar char="•"/>
              <a:defRPr sz="1200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  <a:buClr>
                <a:srgbClr val="C00000"/>
              </a:buClr>
            </a:pPr>
            <a:r>
              <a:rPr lang="en-AU" sz="1600" dirty="0"/>
              <a:t>The Australian Government announced a $5 </a:t>
            </a:r>
            <a:r>
              <a:rPr lang="en-AU" sz="1600" dirty="0" smtClean="0"/>
              <a:t>billion, 10-year </a:t>
            </a:r>
            <a:r>
              <a:rPr lang="en-AU" sz="1600" dirty="0"/>
              <a:t>investment plan for the MRFF, as part of the 2019-20 </a:t>
            </a:r>
            <a:r>
              <a:rPr lang="en-AU" sz="1600" dirty="0" smtClean="0"/>
              <a:t>budget.</a:t>
            </a:r>
          </a:p>
          <a:p>
            <a:pPr>
              <a:spcAft>
                <a:spcPts val="1200"/>
              </a:spcAft>
              <a:buClr>
                <a:srgbClr val="C00000"/>
              </a:buClr>
            </a:pPr>
            <a:r>
              <a:rPr lang="en-AU" sz="1600" dirty="0" smtClean="0"/>
              <a:t>There </a:t>
            </a:r>
            <a:r>
              <a:rPr lang="en-AU" sz="1600" dirty="0"/>
              <a:t>are 20 initiatives under four themes, funded over 10 years to harness innovation, provide vital infrastructure, improve patient outcomes, and generate jobs and economic growth.</a:t>
            </a:r>
          </a:p>
          <a:p>
            <a:pPr marL="0" lvl="0" indent="0">
              <a:buClr>
                <a:schemeClr val="accent3"/>
              </a:buClr>
              <a:buNone/>
            </a:pPr>
            <a:endParaRPr lang="en-AU" sz="1600" dirty="0" smtClean="0"/>
          </a:p>
          <a:p>
            <a:pPr marL="0" lvl="0" indent="0">
              <a:buClr>
                <a:schemeClr val="accent3"/>
              </a:buClr>
              <a:buNone/>
            </a:pPr>
            <a:endParaRPr lang="en-AU" sz="2400" dirty="0"/>
          </a:p>
          <a:p>
            <a:pPr marL="0" lvl="0" indent="0">
              <a:buClr>
                <a:schemeClr val="accent3"/>
              </a:buClr>
              <a:buNone/>
            </a:pPr>
            <a:endParaRPr lang="en-AU" sz="2400" dirty="0" smtClean="0"/>
          </a:p>
          <a:p>
            <a:pPr lvl="0">
              <a:buClr>
                <a:schemeClr val="accent3"/>
              </a:buClr>
            </a:pPr>
            <a:endParaRPr lang="en-AU" sz="2400" dirty="0"/>
          </a:p>
          <a:p>
            <a:pPr>
              <a:buClr>
                <a:schemeClr val="accent3"/>
              </a:buClr>
            </a:pPr>
            <a:endParaRPr lang="en-AU" sz="2200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0656" y="3574473"/>
            <a:ext cx="6625880" cy="2952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23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4438"/>
            <a:ext cx="8229600" cy="990600"/>
          </a:xfrm>
        </p:spPr>
        <p:txBody>
          <a:bodyPr/>
          <a:lstStyle/>
          <a:p>
            <a:r>
              <a:rPr lang="en-AU" b="1" dirty="0" smtClean="0">
                <a:solidFill>
                  <a:srgbClr val="C00000"/>
                </a:solidFill>
              </a:rPr>
              <a:t>MRFF Missions </a:t>
            </a:r>
            <a:endParaRPr lang="en-AU" b="1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2142479"/>
            <a:ext cx="8268830" cy="4452252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rgbClr val="00207E"/>
              </a:buClr>
              <a:buSzPct val="85000"/>
              <a:buFont typeface="Arial" pitchFamily="34" charset="0"/>
              <a:buChar char="•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rgbClr val="00207E"/>
              </a:buClr>
              <a:buSzPct val="85000"/>
              <a:buFont typeface="Arial" pitchFamily="34" charset="0"/>
              <a:buChar char="•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rgbClr val="00207E"/>
              </a:buClr>
              <a:buSzPct val="90000"/>
              <a:buFont typeface="Arial" pitchFamily="34" charset="0"/>
              <a:buChar char="•"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rgbClr val="00207E"/>
              </a:buClr>
              <a:buFont typeface="Arial" pitchFamily="34" charset="0"/>
              <a:buChar char="•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rgbClr val="00207E"/>
              </a:buClr>
              <a:buSzPct val="100000"/>
              <a:buFont typeface="Arial" pitchFamily="34" charset="0"/>
              <a:buChar char="•"/>
              <a:defRPr sz="1200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  <a:buClr>
                <a:srgbClr val="C00000"/>
              </a:buClr>
            </a:pPr>
            <a:r>
              <a:rPr lang="en-AU" dirty="0" smtClean="0"/>
              <a:t>MRFF missions:</a:t>
            </a:r>
          </a:p>
          <a:p>
            <a:pPr lvl="1"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AU" dirty="0" smtClean="0"/>
              <a:t>focus on an area of unmet need or a technology with transformational potential (priority led)</a:t>
            </a:r>
          </a:p>
          <a:p>
            <a:pPr lvl="1"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AU" dirty="0"/>
              <a:t>a</a:t>
            </a:r>
            <a:r>
              <a:rPr lang="en-AU" dirty="0" smtClean="0"/>
              <a:t>re planned and coordinated 10 year programs </a:t>
            </a:r>
            <a:r>
              <a:rPr lang="en-AU" dirty="0"/>
              <a:t>of </a:t>
            </a:r>
            <a:r>
              <a:rPr lang="en-AU" dirty="0" smtClean="0"/>
              <a:t>work (strategic, Roadmap, Implementation Plan)</a:t>
            </a:r>
          </a:p>
          <a:p>
            <a:pPr lvl="1"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AU" dirty="0" smtClean="0"/>
              <a:t>bring </a:t>
            </a:r>
            <a:r>
              <a:rPr lang="en-AU" dirty="0"/>
              <a:t>together key researchers, health professionals, </a:t>
            </a:r>
            <a:r>
              <a:rPr lang="en-AU" dirty="0" smtClean="0"/>
              <a:t>consumers, stakeholders</a:t>
            </a:r>
            <a:r>
              <a:rPr lang="en-AU" dirty="0"/>
              <a:t>, industry </a:t>
            </a:r>
            <a:r>
              <a:rPr lang="en-AU" dirty="0" smtClean="0"/>
              <a:t>partners (outcome focused)</a:t>
            </a:r>
          </a:p>
          <a:p>
            <a:pPr lvl="1"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AU" dirty="0"/>
              <a:t>harness resources </a:t>
            </a:r>
            <a:r>
              <a:rPr lang="en-AU" dirty="0" smtClean="0"/>
              <a:t>across the system </a:t>
            </a:r>
            <a:r>
              <a:rPr lang="en-AU" dirty="0"/>
              <a:t>(investment, leadership and collaboration)</a:t>
            </a:r>
            <a:endParaRPr lang="en-AU" dirty="0" smtClean="0"/>
          </a:p>
          <a:p>
            <a:pPr lvl="1"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AU" dirty="0" smtClean="0"/>
              <a:t>use innovative research approaches (new grant models)</a:t>
            </a:r>
            <a:endParaRPr lang="en-AU" dirty="0"/>
          </a:p>
          <a:p>
            <a:pPr lvl="1">
              <a:spcAft>
                <a:spcPts val="1200"/>
              </a:spcAft>
              <a:buClr>
                <a:srgbClr val="C00000"/>
              </a:buClr>
            </a:pPr>
            <a:endParaRPr lang="en-AU" dirty="0" smtClean="0"/>
          </a:p>
          <a:p>
            <a:pPr>
              <a:spcAft>
                <a:spcPts val="1200"/>
              </a:spcAft>
              <a:buClr>
                <a:srgbClr val="C00000"/>
              </a:buClr>
            </a:pPr>
            <a:endParaRPr lang="en-AU" sz="2400" dirty="0"/>
          </a:p>
          <a:p>
            <a:pPr>
              <a:buClr>
                <a:schemeClr val="accent3"/>
              </a:buClr>
            </a:pPr>
            <a:endParaRPr lang="en-AU" sz="22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01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4438"/>
            <a:ext cx="8229600" cy="990600"/>
          </a:xfrm>
        </p:spPr>
        <p:txBody>
          <a:bodyPr/>
          <a:lstStyle/>
          <a:p>
            <a:r>
              <a:rPr lang="en-AU" b="1" dirty="0" smtClean="0">
                <a:solidFill>
                  <a:srgbClr val="C00000"/>
                </a:solidFill>
              </a:rPr>
              <a:t>Purpose of consultation</a:t>
            </a:r>
            <a:endParaRPr lang="en-AU" b="1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2142479"/>
            <a:ext cx="8268830" cy="4452252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rgbClr val="00207E"/>
              </a:buClr>
              <a:buSzPct val="85000"/>
              <a:buFont typeface="Arial" pitchFamily="34" charset="0"/>
              <a:buChar char="•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rgbClr val="00207E"/>
              </a:buClr>
              <a:buSzPct val="85000"/>
              <a:buFont typeface="Arial" pitchFamily="34" charset="0"/>
              <a:buChar char="•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rgbClr val="00207E"/>
              </a:buClr>
              <a:buSzPct val="90000"/>
              <a:buFont typeface="Arial" pitchFamily="34" charset="0"/>
              <a:buChar char="•"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rgbClr val="00207E"/>
              </a:buClr>
              <a:buFont typeface="Arial" pitchFamily="34" charset="0"/>
              <a:buChar char="•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rgbClr val="00207E"/>
              </a:buClr>
              <a:buSzPct val="100000"/>
              <a:buFont typeface="Arial" pitchFamily="34" charset="0"/>
              <a:buChar char="•"/>
              <a:defRPr sz="1200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Aft>
                <a:spcPts val="1200"/>
              </a:spcAft>
              <a:buClr>
                <a:srgbClr val="C00000"/>
              </a:buClr>
            </a:pPr>
            <a:r>
              <a:rPr lang="en-AU" b="1" dirty="0" smtClean="0"/>
              <a:t>Focus</a:t>
            </a:r>
            <a:r>
              <a:rPr lang="en-AU" dirty="0" smtClean="0"/>
              <a:t>: Mission design (Roadmap and Implementation Plan)</a:t>
            </a:r>
          </a:p>
          <a:p>
            <a:pPr lvl="1">
              <a:spcAft>
                <a:spcPts val="1200"/>
              </a:spcAft>
              <a:buClr>
                <a:srgbClr val="C00000"/>
              </a:buClr>
            </a:pPr>
            <a:r>
              <a:rPr lang="en-AU" b="1" dirty="0" smtClean="0"/>
              <a:t>Questions</a:t>
            </a:r>
            <a:r>
              <a:rPr lang="en-AU" dirty="0" smtClean="0"/>
              <a:t>: </a:t>
            </a:r>
          </a:p>
          <a:p>
            <a:pPr lvl="2"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AU" dirty="0" smtClean="0"/>
              <a:t>As designed, will the Mission generate the knowledge required to improve health practice/policy and patient outcomes </a:t>
            </a:r>
          </a:p>
          <a:p>
            <a:pPr lvl="2"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AU" dirty="0" smtClean="0"/>
              <a:t>Will the proposed grant opportunities elicit the research required to generate the knowledge needed to improve practice/policy and outcomes</a:t>
            </a:r>
          </a:p>
          <a:p>
            <a:pPr lvl="2"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AU" dirty="0" smtClean="0"/>
              <a:t>In 10 years time, will we know if the Mission has succeeded (evaluation measures)</a:t>
            </a:r>
          </a:p>
          <a:p>
            <a:pPr marL="274320" lvl="1" indent="0">
              <a:spcAft>
                <a:spcPts val="1200"/>
              </a:spcAft>
              <a:buClr>
                <a:srgbClr val="C00000"/>
              </a:buClr>
              <a:buNone/>
            </a:pPr>
            <a:endParaRPr lang="en-AU" dirty="0" smtClean="0"/>
          </a:p>
          <a:p>
            <a:pPr>
              <a:spcAft>
                <a:spcPts val="1200"/>
              </a:spcAft>
              <a:buClr>
                <a:srgbClr val="C00000"/>
              </a:buClr>
            </a:pPr>
            <a:endParaRPr lang="en-AU" sz="2400" dirty="0"/>
          </a:p>
          <a:p>
            <a:pPr>
              <a:buClr>
                <a:schemeClr val="accent3"/>
              </a:buClr>
            </a:pPr>
            <a:endParaRPr lang="en-AU" sz="22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42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4438"/>
            <a:ext cx="8229600" cy="990600"/>
          </a:xfrm>
        </p:spPr>
        <p:txBody>
          <a:bodyPr/>
          <a:lstStyle/>
          <a:p>
            <a:r>
              <a:rPr lang="en-AU" b="1" dirty="0" smtClean="0">
                <a:solidFill>
                  <a:srgbClr val="C00000"/>
                </a:solidFill>
              </a:rPr>
              <a:t>Genomics in Australia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Clr>
                <a:schemeClr val="accent2"/>
              </a:buClr>
            </a:pPr>
            <a:r>
              <a:rPr lang="en-AU" sz="2300" dirty="0" smtClean="0"/>
              <a:t>Shared </a:t>
            </a:r>
            <a:r>
              <a:rPr lang="en-AU" sz="2300" dirty="0"/>
              <a:t>responsibility for genomics policy and funding in Australia</a:t>
            </a:r>
          </a:p>
          <a:p>
            <a:pPr marL="0" indent="0">
              <a:buClr>
                <a:schemeClr val="accent2"/>
              </a:buClr>
              <a:buNone/>
            </a:pPr>
            <a:endParaRPr lang="en-AU" dirty="0"/>
          </a:p>
          <a:p>
            <a:pPr>
              <a:buClr>
                <a:schemeClr val="accent2"/>
              </a:buClr>
            </a:pPr>
            <a:r>
              <a:rPr lang="en-AU" sz="2300" dirty="0" smtClean="0"/>
              <a:t>National </a:t>
            </a:r>
            <a:r>
              <a:rPr lang="en-AU" sz="2300" dirty="0"/>
              <a:t>and state-based genomics health alliances </a:t>
            </a:r>
            <a:r>
              <a:rPr lang="en-AU" sz="2300" dirty="0" smtClean="0"/>
              <a:t>established</a:t>
            </a:r>
          </a:p>
          <a:p>
            <a:pPr marL="0" indent="0">
              <a:buClr>
                <a:schemeClr val="accent2"/>
              </a:buClr>
              <a:buNone/>
            </a:pPr>
            <a:endParaRPr lang="en-AU" sz="2300" dirty="0" smtClean="0"/>
          </a:p>
          <a:p>
            <a:pPr>
              <a:buClr>
                <a:schemeClr val="accent2"/>
              </a:buClr>
            </a:pPr>
            <a:r>
              <a:rPr lang="en-AU" sz="2300" dirty="0" smtClean="0"/>
              <a:t>Australian Genomics </a:t>
            </a:r>
            <a:r>
              <a:rPr lang="en-AU" sz="2300" dirty="0"/>
              <a:t>H</a:t>
            </a:r>
            <a:r>
              <a:rPr lang="en-AU" sz="2300" dirty="0" smtClean="0"/>
              <a:t>ealth Alliance is a collaborative research partnership of more than </a:t>
            </a:r>
            <a:r>
              <a:rPr lang="en-AU" sz="2300" dirty="0"/>
              <a:t>80 organisations piloting a whole-of-system </a:t>
            </a:r>
            <a:r>
              <a:rPr lang="en-AU" sz="2300" dirty="0" smtClean="0"/>
              <a:t>approach to </a:t>
            </a:r>
            <a:r>
              <a:rPr lang="en-AU" sz="2300" dirty="0"/>
              <a:t>integrating genomics into </a:t>
            </a:r>
            <a:r>
              <a:rPr lang="en-AU" sz="2300" dirty="0" smtClean="0"/>
              <a:t>healthcare</a:t>
            </a:r>
            <a:endParaRPr lang="en-AU" sz="2300" dirty="0"/>
          </a:p>
          <a:p>
            <a:pPr>
              <a:buClr>
                <a:schemeClr val="accent2"/>
              </a:buClr>
            </a:pPr>
            <a:endParaRPr lang="en-AU" dirty="0"/>
          </a:p>
          <a:p>
            <a:pPr>
              <a:buClr>
                <a:schemeClr val="accent2"/>
              </a:buClr>
            </a:pPr>
            <a:r>
              <a:rPr lang="en-AU" sz="2300" dirty="0" smtClean="0"/>
              <a:t>Key </a:t>
            </a:r>
            <a:r>
              <a:rPr lang="en-AU" sz="2300" dirty="0"/>
              <a:t>policy frameworks comprise: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AU" sz="2000" u="sng" dirty="0">
                <a:solidFill>
                  <a:srgbClr val="0070C0"/>
                </a:solidFill>
              </a:rPr>
              <a:t>National Health Genomics Policy Framework </a:t>
            </a:r>
            <a:r>
              <a:rPr lang="en-AU" sz="2000" u="sng" dirty="0" smtClean="0">
                <a:solidFill>
                  <a:srgbClr val="0070C0"/>
                </a:solidFill>
              </a:rPr>
              <a:t>2018-21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AU" sz="1800" dirty="0" smtClean="0">
                <a:solidFill>
                  <a:schemeClr val="tx1"/>
                </a:solidFill>
              </a:rPr>
              <a:t>agreed by all Australian Health Ministers in 2017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AU" sz="1800" dirty="0" smtClean="0">
                <a:solidFill>
                  <a:schemeClr val="tx1"/>
                </a:solidFill>
              </a:rPr>
              <a:t>five strategic priorities: a person centred approach; workforce; financing; services and data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AU" sz="2000" u="sng" dirty="0" smtClean="0">
                <a:solidFill>
                  <a:srgbClr val="0070C0"/>
                </a:solidFill>
              </a:rPr>
              <a:t>National </a:t>
            </a:r>
            <a:r>
              <a:rPr lang="en-AU" sz="2000" u="sng" dirty="0">
                <a:solidFill>
                  <a:srgbClr val="0070C0"/>
                </a:solidFill>
              </a:rPr>
              <a:t>Microbial Genomics Framework </a:t>
            </a:r>
            <a:r>
              <a:rPr lang="en-AU" sz="2000" u="sng" dirty="0" smtClean="0">
                <a:solidFill>
                  <a:srgbClr val="0070C0"/>
                </a:solidFill>
              </a:rPr>
              <a:t>2019-2022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AU" sz="1800" dirty="0" smtClean="0">
                <a:solidFill>
                  <a:schemeClr val="tx1"/>
                </a:solidFill>
              </a:rPr>
              <a:t>developed to provide a consistent, national and strategic view for integrating microbial genomics into the Australian health system, and for identifying microbial genomics policy issues and challenges that need to be addressed</a:t>
            </a:r>
            <a:endParaRPr lang="en-AU" sz="1800" dirty="0">
              <a:solidFill>
                <a:schemeClr val="tx1"/>
              </a:solidFill>
            </a:endParaRPr>
          </a:p>
          <a:p>
            <a:pPr lvl="1"/>
            <a:endParaRPr lang="en-AU" u="sng" dirty="0">
              <a:solidFill>
                <a:srgbClr val="0070C0"/>
              </a:solidFill>
            </a:endParaRPr>
          </a:p>
          <a:p>
            <a:pPr>
              <a:buClr>
                <a:schemeClr val="accent2"/>
              </a:buClr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3121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7123"/>
            <a:ext cx="8229600" cy="990600"/>
          </a:xfrm>
        </p:spPr>
        <p:txBody>
          <a:bodyPr/>
          <a:lstStyle/>
          <a:p>
            <a:r>
              <a:rPr lang="en-AU" b="1" dirty="0" smtClean="0">
                <a:solidFill>
                  <a:srgbClr val="C00000"/>
                </a:solidFill>
              </a:rPr>
              <a:t>Genomics Health Futures Mission</a:t>
            </a:r>
            <a:endParaRPr lang="en-AU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8462"/>
            <a:ext cx="8229600" cy="314048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accent2"/>
              </a:buClr>
            </a:pPr>
            <a:r>
              <a:rPr lang="en-AU" sz="1800" dirty="0" smtClean="0"/>
              <a:t>Forms </a:t>
            </a:r>
            <a:r>
              <a:rPr lang="en-AU" sz="1800" dirty="0"/>
              <a:t>part of the MRFF </a:t>
            </a:r>
            <a:r>
              <a:rPr lang="en-AU" sz="1800" dirty="0" smtClean="0"/>
              <a:t>10-Year </a:t>
            </a:r>
            <a:r>
              <a:rPr lang="en-AU" sz="1800" dirty="0"/>
              <a:t>Investment Plan announced in </a:t>
            </a:r>
            <a:r>
              <a:rPr lang="en-AU" sz="1800" dirty="0" smtClean="0"/>
              <a:t>2018</a:t>
            </a:r>
            <a:endParaRPr lang="en-AU" sz="1800" dirty="0"/>
          </a:p>
          <a:p>
            <a:pPr>
              <a:lnSpc>
                <a:spcPct val="150000"/>
              </a:lnSpc>
              <a:buClr>
                <a:schemeClr val="accent2"/>
              </a:buClr>
            </a:pPr>
            <a:r>
              <a:rPr lang="en-AU" sz="1800" dirty="0" smtClean="0"/>
              <a:t>The Mission </a:t>
            </a:r>
            <a:r>
              <a:rPr lang="en-AU" sz="1800" dirty="0"/>
              <a:t>will support world-leading </a:t>
            </a:r>
            <a:r>
              <a:rPr lang="en-AU" sz="1800" dirty="0" smtClean="0"/>
              <a:t>genomics </a:t>
            </a:r>
            <a:r>
              <a:rPr lang="en-AU" sz="1800" dirty="0"/>
              <a:t>research to help save or transform lives of more than 200,000 Australians through better testing, diagnosis and </a:t>
            </a:r>
            <a:r>
              <a:rPr lang="en-AU" sz="1800" dirty="0" smtClean="0"/>
              <a:t>treatment</a:t>
            </a:r>
          </a:p>
          <a:p>
            <a:pPr>
              <a:lnSpc>
                <a:spcPct val="150000"/>
              </a:lnSpc>
              <a:buClr>
                <a:schemeClr val="accent2"/>
              </a:buClr>
            </a:pPr>
            <a:r>
              <a:rPr lang="en-AU" sz="1800" dirty="0" smtClean="0"/>
              <a:t>$500 </a:t>
            </a:r>
            <a:r>
              <a:rPr lang="en-AU" sz="1800" dirty="0"/>
              <a:t>million over </a:t>
            </a:r>
            <a:r>
              <a:rPr lang="en-AU" sz="1800" dirty="0" smtClean="0"/>
              <a:t>10 </a:t>
            </a:r>
            <a:r>
              <a:rPr lang="en-AU" sz="1800" dirty="0"/>
              <a:t>years from </a:t>
            </a:r>
            <a:r>
              <a:rPr lang="en-AU" sz="1800" dirty="0" smtClean="0"/>
              <a:t>2018–19 to 2027-28 as outlined below</a:t>
            </a:r>
            <a:endParaRPr lang="en-AU" sz="1800" dirty="0"/>
          </a:p>
          <a:p>
            <a:pPr marL="274320" lvl="1" indent="0">
              <a:buClr>
                <a:schemeClr val="accent2"/>
              </a:buClr>
              <a:buNone/>
            </a:pPr>
            <a:endParaRPr lang="en-AU" dirty="0" smtClean="0"/>
          </a:p>
          <a:p>
            <a:pPr>
              <a:buClr>
                <a:schemeClr val="accent2"/>
              </a:buClr>
            </a:pPr>
            <a:endParaRPr lang="en-AU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1840538"/>
              </p:ext>
            </p:extLst>
          </p:nvPr>
        </p:nvGraphicFramePr>
        <p:xfrm>
          <a:off x="457199" y="4442650"/>
          <a:ext cx="8229604" cy="9403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0717">
                  <a:extLst>
                    <a:ext uri="{9D8B030D-6E8A-4147-A177-3AD203B41FA5}">
                      <a16:colId xmlns:a16="http://schemas.microsoft.com/office/drawing/2014/main" val="1130483014"/>
                    </a:ext>
                  </a:extLst>
                </a:gridCol>
                <a:gridCol w="730717">
                  <a:extLst>
                    <a:ext uri="{9D8B030D-6E8A-4147-A177-3AD203B41FA5}">
                      <a16:colId xmlns:a16="http://schemas.microsoft.com/office/drawing/2014/main" val="3035493112"/>
                    </a:ext>
                  </a:extLst>
                </a:gridCol>
                <a:gridCol w="730717">
                  <a:extLst>
                    <a:ext uri="{9D8B030D-6E8A-4147-A177-3AD203B41FA5}">
                      <a16:colId xmlns:a16="http://schemas.microsoft.com/office/drawing/2014/main" val="4222313164"/>
                    </a:ext>
                  </a:extLst>
                </a:gridCol>
                <a:gridCol w="790072">
                  <a:extLst>
                    <a:ext uri="{9D8B030D-6E8A-4147-A177-3AD203B41FA5}">
                      <a16:colId xmlns:a16="http://schemas.microsoft.com/office/drawing/2014/main" val="1827927118"/>
                    </a:ext>
                  </a:extLst>
                </a:gridCol>
                <a:gridCol w="765074">
                  <a:extLst>
                    <a:ext uri="{9D8B030D-6E8A-4147-A177-3AD203B41FA5}">
                      <a16:colId xmlns:a16="http://schemas.microsoft.com/office/drawing/2014/main" val="2512141573"/>
                    </a:ext>
                  </a:extLst>
                </a:gridCol>
                <a:gridCol w="788493">
                  <a:extLst>
                    <a:ext uri="{9D8B030D-6E8A-4147-A177-3AD203B41FA5}">
                      <a16:colId xmlns:a16="http://schemas.microsoft.com/office/drawing/2014/main" val="2121650953"/>
                    </a:ext>
                  </a:extLst>
                </a:gridCol>
                <a:gridCol w="733846">
                  <a:extLst>
                    <a:ext uri="{9D8B030D-6E8A-4147-A177-3AD203B41FA5}">
                      <a16:colId xmlns:a16="http://schemas.microsoft.com/office/drawing/2014/main" val="414309873"/>
                    </a:ext>
                  </a:extLst>
                </a:gridCol>
                <a:gridCol w="796299">
                  <a:extLst>
                    <a:ext uri="{9D8B030D-6E8A-4147-A177-3AD203B41FA5}">
                      <a16:colId xmlns:a16="http://schemas.microsoft.com/office/drawing/2014/main" val="3293568088"/>
                    </a:ext>
                  </a:extLst>
                </a:gridCol>
                <a:gridCol w="735012">
                  <a:extLst>
                    <a:ext uri="{9D8B030D-6E8A-4147-A177-3AD203B41FA5}">
                      <a16:colId xmlns:a16="http://schemas.microsoft.com/office/drawing/2014/main" val="4091053322"/>
                    </a:ext>
                  </a:extLst>
                </a:gridCol>
                <a:gridCol w="735012">
                  <a:extLst>
                    <a:ext uri="{9D8B030D-6E8A-4147-A177-3AD203B41FA5}">
                      <a16:colId xmlns:a16="http://schemas.microsoft.com/office/drawing/2014/main" val="1606473425"/>
                    </a:ext>
                  </a:extLst>
                </a:gridCol>
                <a:gridCol w="693645">
                  <a:extLst>
                    <a:ext uri="{9D8B030D-6E8A-4147-A177-3AD203B41FA5}">
                      <a16:colId xmlns:a16="http://schemas.microsoft.com/office/drawing/2014/main" val="1239317310"/>
                    </a:ext>
                  </a:extLst>
                </a:gridCol>
              </a:tblGrid>
              <a:tr h="5511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dirty="0" smtClean="0">
                          <a:effectLst/>
                        </a:rPr>
                        <a:t>2018–19</a:t>
                      </a:r>
                      <a:r>
                        <a:rPr lang="en-AU" sz="1200" dirty="0">
                          <a:effectLst/>
                        </a:rPr>
                        <a:t/>
                      </a:r>
                      <a:br>
                        <a:rPr lang="en-AU" sz="1200" dirty="0">
                          <a:effectLst/>
                        </a:rPr>
                      </a:br>
                      <a:r>
                        <a:rPr lang="en-AU" sz="1200" dirty="0">
                          <a:effectLst/>
                        </a:rPr>
                        <a:t>$m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dirty="0" smtClean="0">
                          <a:effectLst/>
                        </a:rPr>
                        <a:t>2019–20</a:t>
                      </a:r>
                      <a:r>
                        <a:rPr lang="en-AU" sz="1200" dirty="0">
                          <a:effectLst/>
                        </a:rPr>
                        <a:t/>
                      </a:r>
                      <a:br>
                        <a:rPr lang="en-AU" sz="1200" dirty="0">
                          <a:effectLst/>
                        </a:rPr>
                      </a:br>
                      <a:r>
                        <a:rPr lang="en-AU" sz="1200" dirty="0">
                          <a:effectLst/>
                        </a:rPr>
                        <a:t>$m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dirty="0" smtClean="0">
                          <a:effectLst/>
                        </a:rPr>
                        <a:t>2020–21</a:t>
                      </a:r>
                      <a:r>
                        <a:rPr lang="en-AU" sz="1200" dirty="0">
                          <a:effectLst/>
                        </a:rPr>
                        <a:t/>
                      </a:r>
                      <a:br>
                        <a:rPr lang="en-AU" sz="1200" dirty="0">
                          <a:effectLst/>
                        </a:rPr>
                      </a:br>
                      <a:r>
                        <a:rPr lang="en-AU" sz="1200" dirty="0">
                          <a:effectLst/>
                        </a:rPr>
                        <a:t>$m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dirty="0" smtClean="0">
                          <a:effectLst/>
                        </a:rPr>
                        <a:t>2021–22</a:t>
                      </a:r>
                      <a:r>
                        <a:rPr lang="en-AU" sz="1200" dirty="0">
                          <a:effectLst/>
                        </a:rPr>
                        <a:t/>
                      </a:r>
                      <a:br>
                        <a:rPr lang="en-AU" sz="1200" dirty="0">
                          <a:effectLst/>
                        </a:rPr>
                      </a:br>
                      <a:r>
                        <a:rPr lang="en-AU" sz="1200" dirty="0">
                          <a:effectLst/>
                        </a:rPr>
                        <a:t>$m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dirty="0" smtClean="0">
                          <a:effectLst/>
                        </a:rPr>
                        <a:t>2022–23</a:t>
                      </a:r>
                      <a:r>
                        <a:rPr lang="en-AU" sz="1200" dirty="0">
                          <a:effectLst/>
                        </a:rPr>
                        <a:t/>
                      </a:r>
                      <a:br>
                        <a:rPr lang="en-AU" sz="1200" dirty="0">
                          <a:effectLst/>
                        </a:rPr>
                      </a:br>
                      <a:r>
                        <a:rPr lang="en-AU" sz="1200" dirty="0">
                          <a:effectLst/>
                        </a:rPr>
                        <a:t>$m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dirty="0" smtClean="0">
                          <a:effectLst/>
                        </a:rPr>
                        <a:t>2023–24</a:t>
                      </a:r>
                      <a:r>
                        <a:rPr lang="en-AU" sz="1200" dirty="0">
                          <a:effectLst/>
                        </a:rPr>
                        <a:t/>
                      </a:r>
                      <a:br>
                        <a:rPr lang="en-AU" sz="1200" dirty="0">
                          <a:effectLst/>
                        </a:rPr>
                      </a:br>
                      <a:r>
                        <a:rPr lang="en-AU" sz="1200" dirty="0">
                          <a:effectLst/>
                        </a:rPr>
                        <a:t>$m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dirty="0" smtClean="0">
                          <a:effectLst/>
                        </a:rPr>
                        <a:t>2024–25</a:t>
                      </a:r>
                      <a:r>
                        <a:rPr lang="en-AU" sz="1200" dirty="0">
                          <a:effectLst/>
                        </a:rPr>
                        <a:t/>
                      </a:r>
                      <a:br>
                        <a:rPr lang="en-AU" sz="1200" dirty="0">
                          <a:effectLst/>
                        </a:rPr>
                      </a:br>
                      <a:r>
                        <a:rPr lang="en-AU" sz="1200" dirty="0">
                          <a:effectLst/>
                        </a:rPr>
                        <a:t>$m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dirty="0" smtClean="0">
                          <a:effectLst/>
                        </a:rPr>
                        <a:t>2025–26</a:t>
                      </a:r>
                      <a:r>
                        <a:rPr lang="en-AU" sz="1200" dirty="0">
                          <a:effectLst/>
                        </a:rPr>
                        <a:t/>
                      </a:r>
                      <a:br>
                        <a:rPr lang="en-AU" sz="1200" dirty="0">
                          <a:effectLst/>
                        </a:rPr>
                      </a:br>
                      <a:r>
                        <a:rPr lang="en-AU" sz="1200" dirty="0">
                          <a:effectLst/>
                        </a:rPr>
                        <a:t>$m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dirty="0" smtClean="0">
                          <a:effectLst/>
                        </a:rPr>
                        <a:t>2026–27</a:t>
                      </a:r>
                      <a:r>
                        <a:rPr lang="en-AU" sz="1200" dirty="0">
                          <a:effectLst/>
                        </a:rPr>
                        <a:t/>
                      </a:r>
                      <a:br>
                        <a:rPr lang="en-AU" sz="1200" dirty="0">
                          <a:effectLst/>
                        </a:rPr>
                      </a:br>
                      <a:r>
                        <a:rPr lang="en-AU" sz="1200" dirty="0">
                          <a:effectLst/>
                        </a:rPr>
                        <a:t>$m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AU" sz="1200" dirty="0" smtClean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2027-28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$m</a:t>
                      </a:r>
                      <a:endParaRPr lang="en-AU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dirty="0">
                          <a:effectLst/>
                        </a:rPr>
                        <a:t>Total </a:t>
                      </a:r>
                      <a:br>
                        <a:rPr lang="en-AU" sz="1200" dirty="0">
                          <a:effectLst/>
                        </a:rPr>
                      </a:br>
                      <a:r>
                        <a:rPr lang="en-AU" sz="1200" dirty="0">
                          <a:effectLst/>
                        </a:rPr>
                        <a:t>$m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b"/>
                </a:tc>
                <a:extLst>
                  <a:ext uri="{0D108BD9-81ED-4DB2-BD59-A6C34878D82A}">
                    <a16:rowId xmlns:a16="http://schemas.microsoft.com/office/drawing/2014/main" val="4174584820"/>
                  </a:ext>
                </a:extLst>
              </a:tr>
              <a:tr h="38221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8.8</a:t>
                      </a:r>
                      <a:endParaRPr lang="en-AU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b="1" dirty="0" smtClean="0">
                          <a:effectLst/>
                          <a:latin typeface="+mn-lt"/>
                          <a:ea typeface="+mn-ea"/>
                        </a:rPr>
                        <a:t>56.6</a:t>
                      </a:r>
                      <a:endParaRPr lang="en-A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b="1" dirty="0" smtClean="0">
                          <a:effectLst/>
                          <a:latin typeface="+mn-lt"/>
                          <a:ea typeface="+mn-ea"/>
                        </a:rPr>
                        <a:t>68.7</a:t>
                      </a:r>
                      <a:endParaRPr lang="en-A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b="1" dirty="0" smtClean="0">
                          <a:effectLst/>
                          <a:latin typeface="+mn-lt"/>
                          <a:ea typeface="+mn-ea"/>
                        </a:rPr>
                        <a:t>69.9</a:t>
                      </a:r>
                      <a:endParaRPr lang="en-A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b="1" dirty="0" smtClean="0">
                          <a:effectLst/>
                          <a:latin typeface="+mn-lt"/>
                          <a:ea typeface="+mn-ea"/>
                        </a:rPr>
                        <a:t>54.9</a:t>
                      </a:r>
                      <a:endParaRPr lang="en-A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b="1" dirty="0" smtClean="0">
                          <a:effectLst/>
                          <a:latin typeface="+mn-lt"/>
                          <a:ea typeface="+mn-ea"/>
                        </a:rPr>
                        <a:t>50.0</a:t>
                      </a:r>
                      <a:endParaRPr lang="en-A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b="1" dirty="0" smtClean="0">
                          <a:effectLst/>
                          <a:latin typeface="+mn-lt"/>
                          <a:ea typeface="+mn-ea"/>
                        </a:rPr>
                        <a:t>50.0</a:t>
                      </a:r>
                      <a:endParaRPr lang="en-A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b="1" dirty="0" smtClean="0">
                          <a:effectLst/>
                          <a:latin typeface="+mn-lt"/>
                          <a:ea typeface="+mn-ea"/>
                        </a:rPr>
                        <a:t>50.0</a:t>
                      </a:r>
                      <a:endParaRPr lang="en-A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b="1" dirty="0" smtClean="0">
                          <a:effectLst/>
                          <a:latin typeface="+mn-lt"/>
                          <a:ea typeface="+mn-ea"/>
                        </a:rPr>
                        <a:t>50.0</a:t>
                      </a:r>
                      <a:endParaRPr lang="en-A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b="1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41.2</a:t>
                      </a:r>
                      <a:endParaRPr lang="en-AU" sz="12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b="1" dirty="0" smtClean="0">
                          <a:effectLst/>
                          <a:latin typeface="+mn-lt"/>
                          <a:ea typeface="+mn-ea"/>
                        </a:rPr>
                        <a:t>500.0</a:t>
                      </a:r>
                      <a:endParaRPr lang="en-A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81581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100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RFF">
  <a:themeElements>
    <a:clrScheme name="MRFF">
      <a:dk1>
        <a:srgbClr val="13223E"/>
      </a:dk1>
      <a:lt1>
        <a:srgbClr val="FFFFFF"/>
      </a:lt1>
      <a:dk2>
        <a:srgbClr val="42627F"/>
      </a:dk2>
      <a:lt2>
        <a:srgbClr val="FFFFFF"/>
      </a:lt2>
      <a:accent1>
        <a:srgbClr val="13223E"/>
      </a:accent1>
      <a:accent2>
        <a:srgbClr val="9E1C20"/>
      </a:accent2>
      <a:accent3>
        <a:srgbClr val="42627F"/>
      </a:accent3>
      <a:accent4>
        <a:srgbClr val="35414B"/>
      </a:accent4>
      <a:accent5>
        <a:srgbClr val="A6BCE4"/>
      </a:accent5>
      <a:accent6>
        <a:srgbClr val="F2B8B9"/>
      </a:accent6>
      <a:hlink>
        <a:srgbClr val="CAD8E4"/>
      </a:hlink>
      <a:folHlink>
        <a:srgbClr val="C9D2D9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AA14DEC892DC46BF00CE51A22F0CE4" ma:contentTypeVersion="8" ma:contentTypeDescription="Create a new document." ma:contentTypeScope="" ma:versionID="5feba67a5f403e97ee10d07a23a8d933">
  <xsd:schema xmlns:xsd="http://www.w3.org/2001/XMLSchema" xmlns:xs="http://www.w3.org/2001/XMLSchema" xmlns:p="http://schemas.microsoft.com/office/2006/metadata/properties" xmlns:ns2="c270a1c5-a494-4d0a-8b12-098552dd6f42" xmlns:ns3="8163d18b-ca92-4387-a0ad-ba981ddfe636" targetNamespace="http://schemas.microsoft.com/office/2006/metadata/properties" ma:root="true" ma:fieldsID="59e79e79a061397639c4d1a6ce080dd1" ns2:_="" ns3:_="">
    <xsd:import namespace="c270a1c5-a494-4d0a-8b12-098552dd6f42"/>
    <xsd:import namespace="8163d18b-ca92-4387-a0ad-ba981ddfe63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70a1c5-a494-4d0a-8b12-098552dd6f4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63d18b-ca92-4387-a0ad-ba981ddfe63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CC2E0A6-6AC0-4CB8-AFCB-D38749379F1F}">
  <ds:schemaRefs>
    <ds:schemaRef ds:uri="8163d18b-ca92-4387-a0ad-ba981ddfe636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c270a1c5-a494-4d0a-8b12-098552dd6f42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AA70A11-971D-4E6E-8887-70B6F0220C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270a1c5-a494-4d0a-8b12-098552dd6f42"/>
    <ds:schemaRef ds:uri="8163d18b-ca92-4387-a0ad-ba981ddfe63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CCEF26D-53F8-4606-98A1-DCC298AB883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MRFF</Template>
  <TotalTime>0</TotalTime>
  <Words>1651</Words>
  <Application>Microsoft Office PowerPoint</Application>
  <PresentationFormat>On-screen Show (4:3)</PresentationFormat>
  <Paragraphs>207</Paragraphs>
  <Slides>22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Arial Narrow</vt:lpstr>
      <vt:lpstr>Atten Round New Medium</vt:lpstr>
      <vt:lpstr>Bahnschrift</vt:lpstr>
      <vt:lpstr>Calibri</vt:lpstr>
      <vt:lpstr>Courier New</vt:lpstr>
      <vt:lpstr>Times New Roman</vt:lpstr>
      <vt:lpstr>Wingdings</vt:lpstr>
      <vt:lpstr>MRFF</vt:lpstr>
      <vt:lpstr>PowerPoint Presentation</vt:lpstr>
      <vt:lpstr>Contents</vt:lpstr>
      <vt:lpstr>Introduction</vt:lpstr>
      <vt:lpstr>MRFF Background</vt:lpstr>
      <vt:lpstr>MRFF 10-year investment plan</vt:lpstr>
      <vt:lpstr>MRFF Missions </vt:lpstr>
      <vt:lpstr>Purpose of consultation</vt:lpstr>
      <vt:lpstr>Genomics in Australia</vt:lpstr>
      <vt:lpstr>Genomics Health Futures Mission</vt:lpstr>
      <vt:lpstr>Expert Advisory Committee (EAC)</vt:lpstr>
      <vt:lpstr>Scientific Strategy Committee (SSC) Report</vt:lpstr>
      <vt:lpstr>Roadmap – Goal and Mission</vt:lpstr>
      <vt:lpstr>Roadmap – Scope</vt:lpstr>
      <vt:lpstr>Roadmap – Priority areas for investment</vt:lpstr>
      <vt:lpstr>Implementation Plan</vt:lpstr>
      <vt:lpstr>Implementation Plan</vt:lpstr>
      <vt:lpstr>Genomics Health Futures Mission - early investments</vt:lpstr>
      <vt:lpstr>GHFM – current open grant opportunity</vt:lpstr>
      <vt:lpstr>Genomics Health Futures Mission Roadmap and Implementation Plan Consultation</vt:lpstr>
      <vt:lpstr>Consultation – open discussion</vt:lpstr>
      <vt:lpstr>Consultation questions</vt:lpstr>
      <vt:lpstr>PowerPoint Presentation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2017-11-01T06:32:22Z</dcterms:created>
  <dcterms:modified xsi:type="dcterms:W3CDTF">2021-02-16T00:04:13Z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0x010100B8AA14DEC892DC46BF00CE51A22F0CE4</vt:lpwstr>
  </property>
</Properties>
</file>